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82" r:id="rId4"/>
    <p:sldId id="258" r:id="rId5"/>
    <p:sldId id="259" r:id="rId6"/>
    <p:sldId id="280" r:id="rId7"/>
    <p:sldId id="281" r:id="rId8"/>
    <p:sldId id="263" r:id="rId9"/>
    <p:sldId id="264" r:id="rId10"/>
    <p:sldId id="265" r:id="rId11"/>
    <p:sldId id="290" r:id="rId12"/>
    <p:sldId id="283" r:id="rId13"/>
    <p:sldId id="269" r:id="rId14"/>
    <p:sldId id="274" r:id="rId15"/>
    <p:sldId id="284" r:id="rId16"/>
    <p:sldId id="287" r:id="rId17"/>
    <p:sldId id="276" r:id="rId18"/>
    <p:sldId id="286" r:id="rId19"/>
    <p:sldId id="291" r:id="rId20"/>
    <p:sldId id="289" r:id="rId21"/>
  </p:sldIdLst>
  <p:sldSz cx="9144000" cy="6858000" type="screen4x3"/>
  <p:notesSz cx="6797675" cy="9928225"/>
  <p:embeddedFontLst>
    <p:embeddedFont>
      <p:font typeface="Lora Medium" charset="-52"/>
      <p:regular r:id="rId24"/>
      <p:bold r:id="rId25"/>
      <p:italic r:id="rId26"/>
      <p:boldItalic r:id="rId27"/>
    </p:embeddedFont>
    <p:embeddedFont>
      <p:font typeface="Oswald" charset="-52"/>
      <p:regular r:id="rId28"/>
      <p:bold r:id="rId29"/>
    </p:embeddedFont>
    <p:embeddedFont>
      <p:font typeface="Tahoma" pitchFamily="34" charset="0"/>
      <p:regular r:id="rId30"/>
      <p:bold r:id="rId31"/>
    </p:embeddedFont>
    <p:embeddedFont>
      <p:font typeface="Arial Cyr" pitchFamily="34" charset="0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Georgia" pitchFamily="18" charset="0"/>
      <p:regular r:id="rId40"/>
      <p:bold r:id="rId41"/>
      <p:italic r:id="rId42"/>
      <p:boldItalic r:id="rId43"/>
    </p:embeddedFont>
    <p:embeddedFont>
      <p:font typeface="Lora" charset="-52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5026C3B-89D4-4B21-926F-469B099BE64E}">
          <p14:sldIdLst>
            <p14:sldId id="256"/>
            <p14:sldId id="257"/>
            <p14:sldId id="282"/>
            <p14:sldId id="258"/>
            <p14:sldId id="259"/>
            <p14:sldId id="280"/>
            <p14:sldId id="281"/>
            <p14:sldId id="263"/>
            <p14:sldId id="264"/>
            <p14:sldId id="265"/>
            <p14:sldId id="290"/>
            <p14:sldId id="283"/>
            <p14:sldId id="269"/>
            <p14:sldId id="274"/>
            <p14:sldId id="284"/>
            <p14:sldId id="287"/>
            <p14:sldId id="276"/>
            <p14:sldId id="286"/>
            <p14:sldId id="291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6F6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F6CD052-8965-4A92-A76A-A42449F9A9D4}">
  <a:tblStyle styleId="{4F6CD052-8965-4A92-A76A-A42449F9A9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8" autoAdjust="0"/>
  </p:normalViewPr>
  <p:slideViewPr>
    <p:cSldViewPr>
      <p:cViewPr>
        <p:scale>
          <a:sx n="75" d="100"/>
          <a:sy n="75" d="100"/>
        </p:scale>
        <p:origin x="-1666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42161799872875"/>
          <c:y val="4.3437605962258409E-2"/>
          <c:w val="0.70185732287055824"/>
          <c:h val="0.8579495415110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Oswald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#,##0_ ;\-#,##0\ </c:formatCode>
                <c:ptCount val="4"/>
                <c:pt idx="0">
                  <c:v>1491745</c:v>
                </c:pt>
                <c:pt idx="1">
                  <c:v>1575789</c:v>
                </c:pt>
                <c:pt idx="2">
                  <c:v>1661512</c:v>
                </c:pt>
                <c:pt idx="3">
                  <c:v>1663974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9032548296090964E-2"/>
                  <c:y val="8.1127765370836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41248422306448E-2"/>
                  <c:y val="2.7042588456945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804298611629672E-2"/>
                  <c:y val="2.7042588456945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358648674737414E-2"/>
                  <c:y val="2.7042588456945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Oswald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#,##0_ ;\-#,##0\ </c:formatCode>
                <c:ptCount val="4"/>
                <c:pt idx="0">
                  <c:v>322591</c:v>
                </c:pt>
                <c:pt idx="1">
                  <c:v>176613</c:v>
                </c:pt>
                <c:pt idx="2">
                  <c:v>178348</c:v>
                </c:pt>
                <c:pt idx="3">
                  <c:v>180649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06624"/>
        <c:axId val="47308160"/>
      </c:barChart>
      <c:catAx>
        <c:axId val="4730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Oswald" charset="-52"/>
              </a:defRPr>
            </a:pPr>
            <a:endParaRPr lang="ru-RU"/>
          </a:p>
        </c:txPr>
        <c:crossAx val="47308160"/>
        <c:crosses val="autoZero"/>
        <c:auto val="1"/>
        <c:lblAlgn val="ctr"/>
        <c:lblOffset val="100"/>
        <c:noMultiLvlLbl val="0"/>
      </c:catAx>
      <c:valAx>
        <c:axId val="47308160"/>
        <c:scaling>
          <c:orientation val="minMax"/>
        </c:scaling>
        <c:delete val="1"/>
        <c:axPos val="l"/>
        <c:numFmt formatCode="#,##0_ ;\-#,##0\ " sourceLinked="1"/>
        <c:majorTickMark val="out"/>
        <c:minorTickMark val="none"/>
        <c:tickLblPos val="nextTo"/>
        <c:crossAx val="47306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0630676737193837E-3"/>
          <c:y val="0.21629924433772288"/>
          <c:w val="0.21140194949099222"/>
          <c:h val="0.50520367540717193"/>
        </c:manualLayout>
      </c:layout>
      <c:overlay val="0"/>
      <c:txPr>
        <a:bodyPr/>
        <a:lstStyle/>
        <a:p>
          <a:pPr>
            <a:defRPr sz="2000">
              <a:latin typeface="Oswald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894621795599911"/>
          <c:y val="6.6497862586743671E-3"/>
          <c:w val="0.56270535581242176"/>
          <c:h val="0.57588088577941388"/>
        </c:manualLayout>
      </c:layout>
      <c:pie3DChart>
        <c:varyColors val="1"/>
        <c:ser>
          <c:idx val="0"/>
          <c:order val="0"/>
          <c:spPr>
            <a:solidFill>
              <a:srgbClr val="0099CC"/>
            </a:solidFill>
            <a:ln w="7209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rgbClr val="6666FF"/>
              </a:solidFill>
              <a:ln w="7209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66FFFF"/>
              </a:solidFill>
              <a:ln w="7209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ln w="7209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CC00FF"/>
              </a:solidFill>
              <a:ln w="7209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1906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C0C0C0"/>
              </a:solidFill>
              <a:ln w="1906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explosion val="39"/>
            <c:spPr>
              <a:solidFill>
                <a:srgbClr val="FF0000"/>
              </a:solidFill>
              <a:ln w="1906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explosion val="29"/>
            <c:spPr>
              <a:solidFill>
                <a:srgbClr val="00FF00"/>
              </a:solidFill>
              <a:ln w="1906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explosion val="0"/>
            <c:spPr>
              <a:solidFill>
                <a:srgbClr val="FFCC00"/>
              </a:solidFill>
              <a:ln w="1906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0537847548941337"/>
                  <c:y val="-4.42628292153136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832053380711044E-2"/>
                  <c:y val="-2.77518555213710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524032610864973E-3"/>
                  <c:y val="-2.11224773373916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908657032218345E-2"/>
                  <c:y val="-2.08259199388155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275664363773023E-3"/>
                  <c:y val="3.37109384505744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450300008741385E-3"/>
                  <c:y val="1.95015556830231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9860496495602907E-3"/>
                  <c:y val="7.608002642053849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194085861801925E-2"/>
                  <c:y val="2.08593925759280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7317579667991818E-2"/>
                  <c:y val="1.33845057447289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4083930399181167"/>
                  <c:y val="0.61442006269592475"/>
                </c:manualLayout>
              </c:layout>
              <c:tx>
                <c:rich>
                  <a:bodyPr/>
                  <a:lstStyle/>
                  <a:p>
                    <a:r>
                      <a:rPr lang="ru-RU" sz="1600">
                        <a:latin typeface="Oswald" charset="-52"/>
                      </a:rPr>
                      <a:t>2,9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567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Oswald" charset="-52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Налог на прибыль </c:v>
                </c:pt>
                <c:pt idx="2">
                  <c:v>УСН</c:v>
                </c:pt>
                <c:pt idx="3">
                  <c:v>Патентная система</c:v>
                </c:pt>
                <c:pt idx="4">
                  <c:v>ЕСХН</c:v>
                </c:pt>
                <c:pt idx="5">
                  <c:v>Аренда земли</c:v>
                </c:pt>
                <c:pt idx="6">
                  <c:v>Госпошлина</c:v>
                </c:pt>
                <c:pt idx="7">
                  <c:v>Прочие</c:v>
                </c:pt>
              </c:strCache>
            </c: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56.4</c:v>
                </c:pt>
                <c:pt idx="1">
                  <c:v>10.3</c:v>
                </c:pt>
                <c:pt idx="2">
                  <c:v>16.7</c:v>
                </c:pt>
                <c:pt idx="3">
                  <c:v>3.3</c:v>
                </c:pt>
                <c:pt idx="4">
                  <c:v>1.5</c:v>
                </c:pt>
                <c:pt idx="5">
                  <c:v>8.8000000000000007</c:v>
                </c:pt>
                <c:pt idx="6">
                  <c:v>0.9</c:v>
                </c:pt>
                <c:pt idx="7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162694349585771"/>
          <c:y val="8.6343665742664277E-2"/>
          <c:w val="0.15539825145577224"/>
          <c:h val="0.39196724106359199"/>
        </c:manualLayout>
      </c:layout>
      <c:overlay val="0"/>
      <c:spPr>
        <a:noFill/>
        <a:ln w="14420">
          <a:noFill/>
        </a:ln>
      </c:spPr>
      <c:txPr>
        <a:bodyPr/>
        <a:lstStyle/>
        <a:p>
          <a:pPr>
            <a:defRPr sz="1421" b="1" i="0" u="none" strike="noStrike" baseline="0">
              <a:solidFill>
                <a:srgbClr val="000000"/>
              </a:solidFill>
              <a:latin typeface="Oswald" charset="-52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6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6796143780017153E-2"/>
                  <c:y val="-3.23562537926472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517325943747598E-2"/>
                  <c:y val="2.74236673670876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93410386095534E-3"/>
                  <c:y val="3.4075522234857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252301656828656E-3"/>
                  <c:y val="4.70005522250457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</c:v>
                </c:pt>
                <c:pt idx="1">
                  <c:v>10.199999999999999</c:v>
                </c:pt>
                <c:pt idx="2">
                  <c:v>15.9</c:v>
                </c:pt>
                <c:pt idx="3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481273938596989"/>
          <c:y val="0.19398396831409628"/>
          <c:w val="0.28639294707995405"/>
          <c:h val="0.518742060788426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96473525886087E-2"/>
          <c:y val="1.6097050916877348E-3"/>
          <c:w val="0.51942658545185805"/>
          <c:h val="0.816757109218136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1"/>
          <c:dPt>
            <c:idx val="0"/>
            <c:bubble3D val="0"/>
            <c:explosion val="10"/>
          </c:dPt>
          <c:dLbls>
            <c:dLbl>
              <c:idx val="0"/>
              <c:layout>
                <c:manualLayout>
                  <c:x val="-1.2750797415424059E-2"/>
                  <c:y val="-7.9422123793450775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3675614142712001E-2"/>
                  <c:y val="5.294808252896719E-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4131980504581617E-2"/>
                  <c:y val="6.3537699034760725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6582465072318852E-2"/>
                  <c:y val="0.1297228021959696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8120430258151671"/>
                  <c:y val="5.559527819839771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Социально-культурная сфера</c:v>
                </c:pt>
                <c:pt idx="1">
                  <c:v>Прочие</c:v>
                </c:pt>
                <c:pt idx="2">
                  <c:v>Национальная экономика</c:v>
                </c:pt>
                <c:pt idx="3">
                  <c:v>Национальная безопасность</c:v>
                </c:pt>
                <c:pt idx="4">
                  <c:v>ЖКХ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2998362.4</c:v>
                </c:pt>
                <c:pt idx="1">
                  <c:v>384492.5</c:v>
                </c:pt>
                <c:pt idx="2">
                  <c:v>167869.7</c:v>
                </c:pt>
                <c:pt idx="3">
                  <c:v>51639.4</c:v>
                </c:pt>
                <c:pt idx="4">
                  <c:v>260558.9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147831862976744"/>
          <c:y val="7.6111826350301181E-3"/>
          <c:w val="0.36412078256978064"/>
          <c:h val="0.987699576748870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45412850889643E-2"/>
          <c:y val="7.4136672609924157E-3"/>
          <c:w val="0.93478009172804277"/>
          <c:h val="0.880211482155536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4798</c:v>
                </c:pt>
                <c:pt idx="1">
                  <c:v>3863</c:v>
                </c:pt>
                <c:pt idx="2">
                  <c:v>3667</c:v>
                </c:pt>
                <c:pt idx="3">
                  <c:v>3481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14464"/>
        <c:axId val="62816256"/>
      </c:barChart>
      <c:catAx>
        <c:axId val="628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816256"/>
        <c:crosses val="autoZero"/>
        <c:auto val="1"/>
        <c:lblAlgn val="ctr"/>
        <c:lblOffset val="100"/>
        <c:noMultiLvlLbl val="0"/>
      </c:catAx>
      <c:valAx>
        <c:axId val="62816256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out"/>
        <c:minorTickMark val="none"/>
        <c:tickLblPos val="nextTo"/>
        <c:crossAx val="6281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0"/>
      <c:rotY val="1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45663026688791E-2"/>
          <c:y val="2.9382306929639366E-2"/>
          <c:w val="0.79085433159756446"/>
          <c:h val="0.870521827247178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600">
                    <a:latin typeface="Oswald" charset="-52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_(* #,##0.00_);_(* \(#,##0.00\);_(* "-"??_);_(@_)</c:formatCode>
                <c:ptCount val="4"/>
                <c:pt idx="0">
                  <c:v>3115689.3</c:v>
                </c:pt>
                <c:pt idx="1">
                  <c:v>2600893</c:v>
                </c:pt>
                <c:pt idx="2">
                  <c:v>2706287.6</c:v>
                </c:pt>
                <c:pt idx="3">
                  <c:v>2511115.6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04865409219764E-2"/>
                  <c:y val="-6.487130497188491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359322082492627E-2"/>
                  <c:y val="-7.822673658663364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626321089771388E-2"/>
                  <c:y val="-6.410702306011856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247657070361356E-2"/>
                  <c:y val="-5.100616182076038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>
                    <a:latin typeface="Oswald" charset="-52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_(* #,##0.00_);_(* \(#,##0.00\);_(* "-"??_);_(@_)</c:formatCode>
                <c:ptCount val="4"/>
                <c:pt idx="0">
                  <c:v>265470.90000000002</c:v>
                </c:pt>
                <c:pt idx="1">
                  <c:v>192684.4</c:v>
                </c:pt>
                <c:pt idx="2">
                  <c:v>242391</c:v>
                </c:pt>
                <c:pt idx="3">
                  <c:v>203712.3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669990072787614E-2"/>
                  <c:y val="-4.388028419034253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092323075213866E-2"/>
                  <c:y val="-2.938233007617704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402991065508853E-2"/>
                  <c:y val="-2.89959082283309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558325060656343E-2"/>
                  <c:y val="-1.208181869033625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>
                    <a:latin typeface="Oswald" charset="-52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Лист1!$D$2:$D$5</c:f>
              <c:numCache>
                <c:formatCode>_(* #,##0.00_);_(* \(#,##0.00\);_(* "-"??_);_(@_)</c:formatCode>
                <c:ptCount val="4"/>
                <c:pt idx="0">
                  <c:v>144752.79999999999</c:v>
                </c:pt>
                <c:pt idx="1">
                  <c:v>151353.29999999999</c:v>
                </c:pt>
                <c:pt idx="2">
                  <c:v>121374.9</c:v>
                </c:pt>
                <c:pt idx="3">
                  <c:v>134680.20000000001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Здравоохранение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Лист1!$E$2:$E$5</c:f>
              <c:numCache>
                <c:formatCode>_(* #,##0.00_);_(* \(#,##0.00\);_(* "-"??_);_(@_)</c:formatCode>
                <c:ptCount val="4"/>
                <c:pt idx="0">
                  <c:v>60149</c:v>
                </c:pt>
                <c:pt idx="1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116650121312687E-3"/>
                  <c:y val="-1.602670819956338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669990072787614E-3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893320097050146E-3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558325060656343E-2"/>
                  <c:y val="7.248977057082745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>
                    <a:latin typeface="Oswald" charset="-52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Лист1!$F$2:$F$5</c:f>
              <c:numCache>
                <c:formatCode>_(* #,##0.00_);_(* \(#,##0.00\);_(* "-"??_);_(@_)</c:formatCode>
                <c:ptCount val="4"/>
                <c:pt idx="0">
                  <c:v>56299.3</c:v>
                </c:pt>
                <c:pt idx="1">
                  <c:v>53431.7</c:v>
                </c:pt>
                <c:pt idx="2">
                  <c:v>58106.8</c:v>
                </c:pt>
                <c:pt idx="3">
                  <c:v>55064.9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896384"/>
        <c:axId val="62943232"/>
        <c:axId val="0"/>
      </c:bar3DChart>
      <c:catAx>
        <c:axId val="6289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943232"/>
        <c:crosses val="autoZero"/>
        <c:auto val="1"/>
        <c:lblAlgn val="ctr"/>
        <c:lblOffset val="100"/>
        <c:noMultiLvlLbl val="0"/>
      </c:catAx>
      <c:valAx>
        <c:axId val="62943232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62896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47068246897294"/>
          <c:y val="5.6307428165681551E-2"/>
          <c:w val="0.2816846515261745"/>
          <c:h val="0.593226042693312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1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00917451749059"/>
          <c:y val="0.23141470000819592"/>
          <c:w val="0.47172046243227878"/>
          <c:h val="0.664998008538123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6"/>
          <c:dPt>
            <c:idx val="0"/>
            <c:bubble3D val="0"/>
            <c:explosion val="0"/>
          </c:dPt>
          <c:dPt>
            <c:idx val="1"/>
            <c:bubble3D val="0"/>
            <c:explosion val="31"/>
          </c:dPt>
          <c:dLbls>
            <c:dLbl>
              <c:idx val="0"/>
              <c:layout>
                <c:manualLayout>
                  <c:x val="0.18167764272690523"/>
                  <c:y val="-5.35528994234920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44424849153082E-2"/>
                  <c:y val="-0.256575772448197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в рамках муниципальных программ</c:v>
                </c:pt>
                <c:pt idx="1">
                  <c:v>непрограмные расходы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3462577.8</c:v>
                </c:pt>
                <c:pt idx="1">
                  <c:v>400345.1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602831244707632"/>
          <c:y val="0.20290300502250994"/>
          <c:w val="0.3887145125798348"/>
          <c:h val="0.767904416161177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Выравнивание бюджетной обеспеченности поселений</a:t>
            </a:r>
          </a:p>
        </c:rich>
      </c:tx>
      <c:layout>
        <c:manualLayout>
          <c:xMode val="edge"/>
          <c:yMode val="edge"/>
          <c:x val="0.25730848392152422"/>
          <c:y val="3.37067121688795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108919417228724"/>
          <c:y val="0.15251312732981015"/>
          <c:w val="0.72091932335208841"/>
          <c:h val="0.51751401628156168"/>
        </c:manualLayout>
      </c:layout>
      <c:lineChart>
        <c:grouping val="standard"/>
        <c:varyColors val="0"/>
        <c:ser>
          <c:idx val="0"/>
          <c:order val="0"/>
          <c:tx>
            <c:v>До выравнивания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'[Форма (с диаграммой) для расчета дотаций (33400) поселениям 2024.xls]2021(черн)'!$AD$10:$AD$24</c:f>
              <c:strCache>
                <c:ptCount val="15"/>
                <c:pt idx="0">
                  <c:v>Славянское </c:v>
                </c:pt>
                <c:pt idx="1">
                  <c:v>Анастасиевское </c:v>
                </c:pt>
                <c:pt idx="2">
                  <c:v>Ачуевское </c:v>
                </c:pt>
                <c:pt idx="3">
                  <c:v>Голубая Нива</c:v>
                </c:pt>
                <c:pt idx="4">
                  <c:v>Забойское </c:v>
                </c:pt>
                <c:pt idx="5">
                  <c:v>Кировское</c:v>
                </c:pt>
                <c:pt idx="6">
                  <c:v>Коржевское </c:v>
                </c:pt>
                <c:pt idx="7">
                  <c:v>Маевское </c:v>
                </c:pt>
                <c:pt idx="8">
                  <c:v>Петровское </c:v>
                </c:pt>
                <c:pt idx="9">
                  <c:v>Прибрежное </c:v>
                </c:pt>
                <c:pt idx="10">
                  <c:v>Прикубанское </c:v>
                </c:pt>
                <c:pt idx="11">
                  <c:v>Протокское </c:v>
                </c:pt>
                <c:pt idx="12">
                  <c:v>Рисовое </c:v>
                </c:pt>
                <c:pt idx="13">
                  <c:v>Целинное </c:v>
                </c:pt>
                <c:pt idx="14">
                  <c:v>Черноерковское</c:v>
                </c:pt>
              </c:strCache>
            </c:strRef>
          </c:cat>
          <c:val>
            <c:numRef>
              <c:f>'[Форма (с диаграммой) для расчета дотаций (33400) поселениям 2024.xls]2021(черн)'!$K$10:$K$24</c:f>
              <c:numCache>
                <c:formatCode>#,##0.00</c:formatCode>
                <c:ptCount val="15"/>
                <c:pt idx="0">
                  <c:v>1.1100000000000001</c:v>
                </c:pt>
                <c:pt idx="1">
                  <c:v>0.7</c:v>
                </c:pt>
                <c:pt idx="2">
                  <c:v>0.42</c:v>
                </c:pt>
                <c:pt idx="3">
                  <c:v>0.4</c:v>
                </c:pt>
                <c:pt idx="4">
                  <c:v>0.5</c:v>
                </c:pt>
                <c:pt idx="5">
                  <c:v>0.55000000000000004</c:v>
                </c:pt>
                <c:pt idx="6">
                  <c:v>0.84</c:v>
                </c:pt>
                <c:pt idx="7">
                  <c:v>0.43</c:v>
                </c:pt>
                <c:pt idx="8">
                  <c:v>0.73</c:v>
                </c:pt>
                <c:pt idx="9">
                  <c:v>0.68</c:v>
                </c:pt>
                <c:pt idx="10">
                  <c:v>0.44</c:v>
                </c:pt>
                <c:pt idx="11">
                  <c:v>0.73</c:v>
                </c:pt>
                <c:pt idx="12">
                  <c:v>0.46</c:v>
                </c:pt>
                <c:pt idx="13">
                  <c:v>0.44</c:v>
                </c:pt>
                <c:pt idx="14">
                  <c:v>0.7</c:v>
                </c:pt>
              </c:numCache>
            </c:numRef>
          </c:val>
          <c:smooth val="0"/>
        </c:ser>
        <c:ser>
          <c:idx val="1"/>
          <c:order val="1"/>
          <c:tx>
            <c:v>После выравнивания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'[Форма (с диаграммой) для расчета дотаций (33400) поселениям 2024.xls]2021(черн)'!$AD$10:$AD$24</c:f>
              <c:strCache>
                <c:ptCount val="15"/>
                <c:pt idx="0">
                  <c:v>Славянское </c:v>
                </c:pt>
                <c:pt idx="1">
                  <c:v>Анастасиевское </c:v>
                </c:pt>
                <c:pt idx="2">
                  <c:v>Ачуевское </c:v>
                </c:pt>
                <c:pt idx="3">
                  <c:v>Голубая Нива</c:v>
                </c:pt>
                <c:pt idx="4">
                  <c:v>Забойское </c:v>
                </c:pt>
                <c:pt idx="5">
                  <c:v>Кировское</c:v>
                </c:pt>
                <c:pt idx="6">
                  <c:v>Коржевское </c:v>
                </c:pt>
                <c:pt idx="7">
                  <c:v>Маевское </c:v>
                </c:pt>
                <c:pt idx="8">
                  <c:v>Петровское </c:v>
                </c:pt>
                <c:pt idx="9">
                  <c:v>Прибрежное </c:v>
                </c:pt>
                <c:pt idx="10">
                  <c:v>Прикубанское </c:v>
                </c:pt>
                <c:pt idx="11">
                  <c:v>Протокское </c:v>
                </c:pt>
                <c:pt idx="12">
                  <c:v>Рисовое </c:v>
                </c:pt>
                <c:pt idx="13">
                  <c:v>Целинное </c:v>
                </c:pt>
                <c:pt idx="14">
                  <c:v>Черноерковское</c:v>
                </c:pt>
              </c:strCache>
            </c:strRef>
          </c:cat>
          <c:val>
            <c:numRef>
              <c:f>'[Форма (с диаграммой) для расчета дотаций (33400) поселениям 2024.xls]2021(черн)'!$AF$10:$AF$24</c:f>
              <c:numCache>
                <c:formatCode>#,##0.00_ ;[Red]\-#,##0.00\ </c:formatCode>
                <c:ptCount val="15"/>
                <c:pt idx="0">
                  <c:v>1.1100000000000001</c:v>
                </c:pt>
                <c:pt idx="1">
                  <c:v>0.71</c:v>
                </c:pt>
                <c:pt idx="2">
                  <c:v>0.61</c:v>
                </c:pt>
                <c:pt idx="3">
                  <c:v>0.6</c:v>
                </c:pt>
                <c:pt idx="4">
                  <c:v>0.63</c:v>
                </c:pt>
                <c:pt idx="5">
                  <c:v>0.63</c:v>
                </c:pt>
                <c:pt idx="6">
                  <c:v>1</c:v>
                </c:pt>
                <c:pt idx="7">
                  <c:v>0.61</c:v>
                </c:pt>
                <c:pt idx="8">
                  <c:v>0.73</c:v>
                </c:pt>
                <c:pt idx="9">
                  <c:v>0.68</c:v>
                </c:pt>
                <c:pt idx="10">
                  <c:v>0.61</c:v>
                </c:pt>
                <c:pt idx="11">
                  <c:v>0.73</c:v>
                </c:pt>
                <c:pt idx="12">
                  <c:v>0.62</c:v>
                </c:pt>
                <c:pt idx="13">
                  <c:v>0.61</c:v>
                </c:pt>
                <c:pt idx="14">
                  <c:v>0.72</c:v>
                </c:pt>
              </c:numCache>
            </c:numRef>
          </c:val>
          <c:smooth val="0"/>
        </c:ser>
        <c:ser>
          <c:idx val="2"/>
          <c:order val="2"/>
          <c:tx>
            <c:v>Критерий выравнивания</c:v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'[Форма (с диаграммой) для расчета дотаций (33400) поселениям 2024.xls]2021(черн)'!$AD$10:$AD$24</c:f>
              <c:strCache>
                <c:ptCount val="15"/>
                <c:pt idx="0">
                  <c:v>Славянское </c:v>
                </c:pt>
                <c:pt idx="1">
                  <c:v>Анастасиевское </c:v>
                </c:pt>
                <c:pt idx="2">
                  <c:v>Ачуевское </c:v>
                </c:pt>
                <c:pt idx="3">
                  <c:v>Голубая Нива</c:v>
                </c:pt>
                <c:pt idx="4">
                  <c:v>Забойское </c:v>
                </c:pt>
                <c:pt idx="5">
                  <c:v>Кировское</c:v>
                </c:pt>
                <c:pt idx="6">
                  <c:v>Коржевское </c:v>
                </c:pt>
                <c:pt idx="7">
                  <c:v>Маевское </c:v>
                </c:pt>
                <c:pt idx="8">
                  <c:v>Петровское </c:v>
                </c:pt>
                <c:pt idx="9">
                  <c:v>Прибрежное </c:v>
                </c:pt>
                <c:pt idx="10">
                  <c:v>Прикубанское </c:v>
                </c:pt>
                <c:pt idx="11">
                  <c:v>Протокское </c:v>
                </c:pt>
                <c:pt idx="12">
                  <c:v>Рисовое </c:v>
                </c:pt>
                <c:pt idx="13">
                  <c:v>Целинное </c:v>
                </c:pt>
                <c:pt idx="14">
                  <c:v>Черноерковское</c:v>
                </c:pt>
              </c:strCache>
            </c:strRef>
          </c:cat>
          <c:val>
            <c:numRef>
              <c:f>'[Форма (с диаграммой) для расчета дотаций (33400) поселениям 2024.xls]2021(черн)'!$AG$10:$AG$24</c:f>
              <c:numCache>
                <c:formatCode>0.000</c:formatCode>
                <c:ptCount val="15"/>
                <c:pt idx="0">
                  <c:v>0.68200000000000005</c:v>
                </c:pt>
                <c:pt idx="1">
                  <c:v>0.68200000000000005</c:v>
                </c:pt>
                <c:pt idx="2">
                  <c:v>0.68200000000000005</c:v>
                </c:pt>
                <c:pt idx="3">
                  <c:v>0.68200000000000005</c:v>
                </c:pt>
                <c:pt idx="4">
                  <c:v>0.68200000000000005</c:v>
                </c:pt>
                <c:pt idx="5">
                  <c:v>0.68200000000000005</c:v>
                </c:pt>
                <c:pt idx="6">
                  <c:v>0.68200000000000005</c:v>
                </c:pt>
                <c:pt idx="7">
                  <c:v>0.68200000000000005</c:v>
                </c:pt>
                <c:pt idx="8">
                  <c:v>0.68200000000000005</c:v>
                </c:pt>
                <c:pt idx="9">
                  <c:v>0.68200000000000005</c:v>
                </c:pt>
                <c:pt idx="10">
                  <c:v>0.68200000000000005</c:v>
                </c:pt>
                <c:pt idx="11">
                  <c:v>0.68200000000000005</c:v>
                </c:pt>
                <c:pt idx="12">
                  <c:v>0.68200000000000005</c:v>
                </c:pt>
                <c:pt idx="13">
                  <c:v>0.68200000000000005</c:v>
                </c:pt>
                <c:pt idx="14">
                  <c:v>0.68200000000000005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415616"/>
        <c:axId val="106422272"/>
      </c:lineChart>
      <c:catAx>
        <c:axId val="106415616"/>
        <c:scaling>
          <c:orientation val="minMax"/>
        </c:scaling>
        <c:delete val="0"/>
        <c:axPos val="b"/>
        <c:minorGridlines>
          <c:spPr>
            <a:ln>
              <a:noFill/>
              <a:prstDash val="lgDash"/>
            </a:ln>
          </c:spPr>
        </c:min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Поселения</a:t>
                </a:r>
              </a:p>
            </c:rich>
          </c:tx>
          <c:layout>
            <c:manualLayout>
              <c:xMode val="edge"/>
              <c:yMode val="edge"/>
              <c:x val="0.32920812955934464"/>
              <c:y val="0.9168120012086524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in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6422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4222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Бюджетная обеспеченность</a:t>
                </a:r>
              </a:p>
            </c:rich>
          </c:tx>
          <c:layout>
            <c:manualLayout>
              <c:xMode val="edge"/>
              <c:yMode val="edge"/>
              <c:x val="1.9801985183506739E-2"/>
              <c:y val="0.2305028350011553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641561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753631899563838"/>
          <c:y val="0.52520952173468438"/>
          <c:w val="0.26585823922891638"/>
          <c:h val="0.1204190533974377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2669990072787614E-2"/>
                  <c:y val="-0.21384776691478724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1378664019410029E-2"/>
                  <c:y val="0.1212538884568381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8315653099476429E-2"/>
                  <c:y val="0.11243542384179536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8228315133443943E-2"/>
                  <c:y val="7.936618153538495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098564317226402"/>
                  <c:y val="5.2910787690256721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1236430719167405"/>
                  <c:y val="3.9683090767692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0667497518196903"/>
                  <c:y val="4.4092323075213782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0525264217954279"/>
                  <c:y val="4.6296939228974557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9.8140977167411506E-2"/>
                  <c:y val="3.0864626152649705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9.9563310169837757E-2"/>
                  <c:y val="2.2046161537606934E-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8.3917647143148977E-2"/>
                  <c:y val="-3.527385846017109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9.2451645157706486E-2"/>
                  <c:y val="-9.920772691923117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ФОТ с начислениями</c:v>
                </c:pt>
                <c:pt idx="1">
                  <c:v>Коммунальные услуги</c:v>
                </c:pt>
                <c:pt idx="2">
                  <c:v>Охрана учреждений</c:v>
                </c:pt>
                <c:pt idx="3">
                  <c:v>Организация питания </c:v>
                </c:pt>
                <c:pt idx="4">
                  <c:v>Строительство</c:v>
                </c:pt>
                <c:pt idx="5">
                  <c:v>Межбюджетные трансферты</c:v>
                </c:pt>
                <c:pt idx="6">
                  <c:v>Капитальные ремонты учреждений</c:v>
                </c:pt>
                <c:pt idx="7">
                  <c:v>Налоги учреждений</c:v>
                </c:pt>
                <c:pt idx="8">
                  <c:v>ГСМ</c:v>
                </c:pt>
                <c:pt idx="9">
                  <c:v>Модернизация ТЭК</c:v>
                </c:pt>
                <c:pt idx="10">
                  <c:v>Углубленные медосмотры</c:v>
                </c:pt>
                <c:pt idx="11">
                  <c:v>Прочие расходы</c:v>
                </c:pt>
              </c:strCache>
            </c:strRef>
          </c:cat>
          <c:val>
            <c:numRef>
              <c:f>Лист1!$B$2:$B$13</c:f>
              <c:numCache>
                <c:formatCode>_-* #,##0_р_._-;\-* #,##0_р_._-;_-* "-"??_р_._-;_-@_-</c:formatCode>
                <c:ptCount val="12"/>
                <c:pt idx="0">
                  <c:v>826295.4</c:v>
                </c:pt>
                <c:pt idx="1">
                  <c:v>206977.3</c:v>
                </c:pt>
                <c:pt idx="2">
                  <c:v>134292</c:v>
                </c:pt>
                <c:pt idx="3">
                  <c:v>58343.5</c:v>
                </c:pt>
                <c:pt idx="4">
                  <c:v>43542.1</c:v>
                </c:pt>
                <c:pt idx="5">
                  <c:v>47484.1</c:v>
                </c:pt>
                <c:pt idx="6">
                  <c:v>50770.3</c:v>
                </c:pt>
                <c:pt idx="7">
                  <c:v>37754.699999999997</c:v>
                </c:pt>
                <c:pt idx="8">
                  <c:v>31370.6</c:v>
                </c:pt>
                <c:pt idx="9">
                  <c:v>5000</c:v>
                </c:pt>
                <c:pt idx="10">
                  <c:v>10000</c:v>
                </c:pt>
                <c:pt idx="11">
                  <c:v>556021.69999999995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557268278435013"/>
          <c:y val="2.560305799355627E-2"/>
          <c:w val="0.31016031820837109"/>
          <c:h val="0.974396901809966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0.16451</cdr:x>
      <cdr:y>0.55423</cdr:y>
    </cdr:from>
    <cdr:to>
      <cdr:x>0.94468</cdr:x>
      <cdr:y>0.68154</cdr:y>
    </cdr:to>
    <cdr:sp macro="" textlink="">
      <cdr:nvSpPr>
        <cdr:cNvPr id="1025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20542" y="4388643"/>
          <a:ext cx="8633754" cy="1008097"/>
        </a:xfrm>
        <a:prstGeom xmlns:a="http://schemas.openxmlformats.org/drawingml/2006/main" prst="upArrowCallout">
          <a:avLst>
            <a:gd name="adj1" fmla="val 218289"/>
            <a:gd name="adj2" fmla="val 155077"/>
            <a:gd name="adj3" fmla="val 30120"/>
            <a:gd name="adj4" fmla="val 67468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2000" b="1" i="0" u="none" strike="noStrike" baseline="0" dirty="0">
              <a:solidFill>
                <a:srgbClr val="FFFFFF"/>
              </a:solidFill>
              <a:latin typeface="Oswald" charset="-52"/>
              <a:cs typeface="Times New Roman"/>
            </a:rPr>
            <a:t>Основными доходными источниками бюджета являются налог на доходы физлиц, </a:t>
          </a:r>
          <a:r>
            <a:rPr lang="ru-RU" sz="2000" b="1" dirty="0" smtClean="0">
              <a:solidFill>
                <a:srgbClr val="FFFFFF"/>
              </a:solidFill>
              <a:latin typeface="Oswald" charset="-52"/>
              <a:cs typeface="Times New Roman"/>
            </a:rPr>
            <a:t>УСН</a:t>
          </a:r>
          <a:r>
            <a:rPr lang="ru-RU" sz="2000" b="1" i="0" u="none" strike="noStrike" baseline="0" dirty="0" smtClean="0">
              <a:solidFill>
                <a:srgbClr val="FFFFFF"/>
              </a:solidFill>
              <a:latin typeface="Oswald" charset="-52"/>
              <a:cs typeface="Times New Roman"/>
            </a:rPr>
            <a:t> </a:t>
          </a:r>
          <a:r>
            <a:rPr lang="ru-RU" sz="2000" b="1" i="0" u="none" strike="noStrike" baseline="0" dirty="0">
              <a:solidFill>
                <a:srgbClr val="FFFFFF"/>
              </a:solidFill>
              <a:latin typeface="Oswald" charset="-52"/>
              <a:cs typeface="Times New Roman"/>
            </a:rPr>
            <a:t>и </a:t>
          </a:r>
          <a:r>
            <a:rPr lang="ru-RU" sz="2000" b="1" i="0" u="none" strike="noStrike" baseline="0" dirty="0" smtClean="0">
              <a:solidFill>
                <a:srgbClr val="FFFFFF"/>
              </a:solidFill>
              <a:latin typeface="Oswald" charset="-52"/>
              <a:cs typeface="Times New Roman"/>
            </a:rPr>
            <a:t>налог на прибыль – 83,4 %</a:t>
          </a:r>
          <a:endParaRPr lang="ru-RU" sz="2000" b="1" i="0" u="none" strike="noStrike" baseline="0" dirty="0">
            <a:solidFill>
              <a:srgbClr val="FFFFFF"/>
            </a:solidFill>
            <a:latin typeface="Oswald" charset="-52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ru-RU" sz="1825" b="1" i="0" u="none" strike="noStrike" baseline="0" dirty="0">
            <a:solidFill>
              <a:srgbClr val="FFFFFF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0.0084</cdr:x>
      <cdr:y>0.15531</cdr:y>
    </cdr:from>
    <cdr:to>
      <cdr:x>0.15126</cdr:x>
      <cdr:y>0.30297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72008" y="432048"/>
          <a:ext cx="1224160" cy="410772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Oswald" charset="-52"/>
            </a:rPr>
            <a:t>2024 год</a:t>
          </a:r>
          <a:endParaRPr lang="ru-RU" sz="2000" dirty="0">
            <a:latin typeface="Oswald" charset="-52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9CF6E-191B-4704-93A7-71FF2AE8BBBB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7E706-4870-4830-BDEC-C400C379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18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509062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2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0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5" rIns="91407" bIns="45705" anchor="b"/>
          <a:lstStyle>
            <a:lvl1pPr defTabSz="10477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47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477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477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477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47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47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47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47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30091C08-1A11-47BD-B2A1-54230FF16585}" type="slidenum">
              <a:rPr lang="ru-RU" altLang="ru-RU" sz="1200">
                <a:latin typeface="Arial" charset="0"/>
              </a:rPr>
              <a:pPr algn="r" eaLnBrk="1" hangingPunct="1"/>
              <a:t>7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48100" y="9429750"/>
            <a:ext cx="29479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1" tIns="45351" rIns="90701" bIns="45351" anchor="b"/>
          <a:lstStyle>
            <a:lvl1pPr defTabSz="912813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B0D9C3D2-41FB-444B-9AF9-518A2E4C4A15}" type="slidenum">
              <a:rPr lang="ru-RU" altLang="ru-RU" sz="1200">
                <a:latin typeface="Arial" charset="0"/>
              </a:rPr>
              <a:pPr algn="r" eaLnBrk="1" hangingPunct="1"/>
              <a:t>7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</p:spPr>
        <p:txBody>
          <a:bodyPr lIns="90701" tIns="45351" rIns="90701" bIns="45351"/>
          <a:lstStyle/>
          <a:p>
            <a:pPr defTabSz="1033463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4800600" y="2209800"/>
            <a:ext cx="5715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5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spcBef>
                <a:spcPts val="640"/>
              </a:spcBef>
              <a:spcAft>
                <a:spcPts val="0"/>
              </a:spcAft>
              <a:buSzPts val="2080"/>
              <a:buChar char="■"/>
              <a:defRPr sz="3200"/>
            </a:lvl1pPr>
            <a:lvl2pPr marL="914400" lvl="1" indent="-344169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4pPr>
            <a:lvl5pPr marL="2286000" lvl="4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5pPr>
            <a:lvl6pPr marL="2743200" lvl="5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6pPr>
            <a:lvl7pPr marL="3200400" lvl="6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7pPr>
            <a:lvl8pPr marL="3657600" lvl="7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8pPr>
            <a:lvl9pPr marL="4114800" lvl="8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marL="2743200" lvl="5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marL="3200400" lvl="6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marL="3657600" lvl="7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marL="4114800" lvl="8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marL="2743200" lvl="5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marL="3200400" lvl="6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marL="3657600" lvl="7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marL="4114800" lvl="8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C7E4C-5A25-45B5-9C41-DC4360053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2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421"/>
            <a:ext cx="11737304" cy="6847579"/>
          </a:xfrm>
          <a:prstGeom prst="rect">
            <a:avLst/>
          </a:prstGeom>
        </p:spPr>
      </p:pic>
      <p:sp>
        <p:nvSpPr>
          <p:cNvPr id="72" name="Google Shape;72;p10"/>
          <p:cNvSpPr txBox="1"/>
          <p:nvPr/>
        </p:nvSpPr>
        <p:spPr>
          <a:xfrm>
            <a:off x="1745275" y="404664"/>
            <a:ext cx="7398725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  <a:latin typeface="Oswald" charset="-52"/>
                <a:ea typeface="Oswald"/>
                <a:cs typeface="Times New Roman" panose="02020603050405020304" pitchFamily="18" charset="0"/>
                <a:sym typeface="Oswald"/>
              </a:rPr>
              <a:t>МУНИЦИПАЛЬНОЕ </a:t>
            </a:r>
            <a:r>
              <a:rPr lang="en-US" sz="2400" dirty="0">
                <a:solidFill>
                  <a:schemeClr val="bg1"/>
                </a:solidFill>
                <a:latin typeface="Oswald" charset="-52"/>
                <a:ea typeface="Oswald"/>
                <a:cs typeface="Times New Roman" panose="02020603050405020304" pitchFamily="18" charset="0"/>
                <a:sym typeface="Oswald"/>
              </a:rPr>
              <a:t>ОБРАЗОВАНИЕ</a:t>
            </a:r>
            <a:endParaRPr sz="2400" dirty="0">
              <a:solidFill>
                <a:schemeClr val="bg1"/>
              </a:solidFill>
              <a:latin typeface="Oswald" charset="-52"/>
              <a:ea typeface="Oswald"/>
              <a:cs typeface="Times New Roman" panose="02020603050405020304" pitchFamily="18" charset="0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bg1"/>
                </a:solidFill>
                <a:latin typeface="Oswald" charset="-52"/>
                <a:ea typeface="Oswald"/>
                <a:cs typeface="Times New Roman" panose="02020603050405020304" pitchFamily="18" charset="0"/>
                <a:sym typeface="Oswald"/>
              </a:rPr>
              <a:t>СЛАВЯНСКИЙ РАЙОН</a:t>
            </a:r>
            <a:endParaRPr sz="5400" dirty="0">
              <a:solidFill>
                <a:schemeClr val="bg1"/>
              </a:solidFill>
              <a:latin typeface="Oswald" charset="-52"/>
              <a:ea typeface="Oswald"/>
              <a:cs typeface="Times New Roman" panose="02020603050405020304" pitchFamily="18" charset="0"/>
              <a:sym typeface="Oswald"/>
            </a:endParaRPr>
          </a:p>
        </p:txBody>
      </p:sp>
      <p:sp>
        <p:nvSpPr>
          <p:cNvPr id="73" name="Google Shape;73;p10"/>
          <p:cNvSpPr txBox="1"/>
          <p:nvPr/>
        </p:nvSpPr>
        <p:spPr>
          <a:xfrm>
            <a:off x="-180528" y="2780928"/>
            <a:ext cx="5481148" cy="241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БЮДЖЕ</a:t>
            </a:r>
            <a:r>
              <a:rPr lang="ru-RU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Т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sz="5400" dirty="0" err="1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на</a:t>
            </a:r>
            <a:r>
              <a:rPr lang="en-US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 202</a:t>
            </a:r>
            <a:r>
              <a:rPr lang="ru-RU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lang="en-US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–202</a:t>
            </a:r>
            <a:r>
              <a:rPr lang="ru-RU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6</a:t>
            </a:r>
            <a:r>
              <a:rPr lang="en-US" sz="540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endParaRPr sz="54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rgbClr val="006F6F"/>
              </a:solidFill>
            </a:endParaRPr>
          </a:p>
        </p:txBody>
      </p:sp>
      <p:pic>
        <p:nvPicPr>
          <p:cNvPr id="74" name="Google Shape;7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6512" y="10421"/>
            <a:ext cx="1745275" cy="22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Общие подходы к формированию расходов бюджета муниципального образования Славянский район</a:t>
            </a:r>
            <a:endParaRPr sz="2600" b="1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/>
          <a:lstStyle/>
          <a:p>
            <a:pPr marL="965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При планировании объемов расходов бюджета на 2024 год учитываются: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Повышение оплаты труда отдельных категорий работников социальной сферы с учетом сохранения достигнутого </a:t>
            </a:r>
            <a:r>
              <a:rPr lang="ru-RU" sz="2000" dirty="0">
                <a:solidFill>
                  <a:schemeClr val="tx1"/>
                </a:solidFill>
                <a:latin typeface="Oswald" charset="-52"/>
              </a:rPr>
              <a:t>соотношения между уровнем оплаты труда отдельных категорий работников бюджетной сферы и уровнем средней заработной платы в Краснодарском </a:t>
            </a: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крае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Индексация с 1 октября 2024 года оплаты труда работников бюджетной сферы, которые не попадают под действие указов Президента Российской Федерации на 4,0 %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Объемы </a:t>
            </a:r>
            <a:r>
              <a:rPr lang="ru-RU" sz="2000" dirty="0">
                <a:solidFill>
                  <a:schemeClr val="tx1"/>
                </a:solidFill>
                <a:latin typeface="Oswald" charset="-52"/>
              </a:rPr>
              <a:t>финансирования, предусмотренные муниципальными программами муниципального образования Славянский район по годам их </a:t>
            </a: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реализации</a:t>
            </a:r>
            <a:endParaRPr lang="ru-RU" sz="2000" dirty="0">
              <a:solidFill>
                <a:schemeClr val="tx1"/>
              </a:solidFill>
              <a:latin typeface="Oswald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9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08504" cy="792088"/>
          </a:xfrm>
        </p:spPr>
        <p:txBody>
          <a:bodyPr/>
          <a:lstStyle/>
          <a:p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Динамика и структура расходов бюджета муниципального образования Славянский район за 2023- 2026 годы,                        млн</a:t>
            </a:r>
            <a:r>
              <a:rPr lang="ru-RU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рублей</a:t>
            </a:r>
            <a:b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lang="ru-RU" sz="26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67421673"/>
              </p:ext>
            </p:extLst>
          </p:nvPr>
        </p:nvGraphicFramePr>
        <p:xfrm>
          <a:off x="3779912" y="1443049"/>
          <a:ext cx="5112592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108499"/>
              </p:ext>
            </p:extLst>
          </p:nvPr>
        </p:nvGraphicFramePr>
        <p:xfrm>
          <a:off x="0" y="956843"/>
          <a:ext cx="4283968" cy="513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846142" y="1988840"/>
            <a:ext cx="576064" cy="616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846428" y="2672916"/>
            <a:ext cx="579732" cy="148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828458" y="2821200"/>
            <a:ext cx="576064" cy="121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634891">
            <a:off x="745528" y="2385226"/>
            <a:ext cx="667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FF0000"/>
                </a:solidFill>
              </a:rPr>
              <a:t>-</a:t>
            </a:r>
            <a:r>
              <a:rPr lang="ru-RU" sz="1200" dirty="0" smtClean="0">
                <a:solidFill>
                  <a:srgbClr val="FF0000"/>
                </a:solidFill>
                <a:latin typeface="Oswald" charset="-52"/>
              </a:rPr>
              <a:t>19,5</a:t>
            </a:r>
            <a:r>
              <a:rPr lang="ru-RU" sz="1050" dirty="0" smtClean="0">
                <a:solidFill>
                  <a:srgbClr val="FF0000"/>
                </a:solidFill>
              </a:rPr>
              <a:t>%</a:t>
            </a:r>
            <a:endParaRPr lang="ru-RU" sz="105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949985">
            <a:off x="1786924" y="2850255"/>
            <a:ext cx="782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Oswald" charset="-52"/>
              </a:rPr>
              <a:t>-5,1%</a:t>
            </a:r>
            <a:endParaRPr lang="ru-RU" sz="1200" dirty="0">
              <a:solidFill>
                <a:srgbClr val="FF0000"/>
              </a:solidFill>
              <a:latin typeface="Oswald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 rot="380827">
            <a:off x="2776341" y="2976499"/>
            <a:ext cx="631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Oswald" charset="-52"/>
              </a:rPr>
              <a:t>-5,1%</a:t>
            </a:r>
            <a:endParaRPr lang="ru-RU" sz="1200" dirty="0">
              <a:solidFill>
                <a:srgbClr val="FF0000"/>
              </a:solidFill>
              <a:latin typeface="Oswald" charset="-52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3236" y="1387277"/>
            <a:ext cx="816169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  <a:r>
              <a:rPr lang="ru-RU" dirty="0" smtClean="0">
                <a:solidFill>
                  <a:schemeClr val="tx1"/>
                </a:solidFill>
              </a:rPr>
              <a:t> 798,0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63399" y="1938575"/>
            <a:ext cx="816169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3 863,0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54228" y="2256469"/>
            <a:ext cx="816169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3 667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193277" y="2389152"/>
            <a:ext cx="816169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3 481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80088" y="1540224"/>
            <a:ext cx="1224160" cy="410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Oswald" charset="-52"/>
              </a:rPr>
              <a:t>2024 год</a:t>
            </a:r>
            <a:endParaRPr lang="ru-RU" sz="2000" dirty="0">
              <a:latin typeface="Oswald" charset="-52"/>
            </a:endParaRPr>
          </a:p>
        </p:txBody>
      </p:sp>
      <p:sp>
        <p:nvSpPr>
          <p:cNvPr id="34" name="Номер слайда 1"/>
          <p:cNvSpPr txBox="1">
            <a:spLocks/>
          </p:cNvSpPr>
          <p:nvPr/>
        </p:nvSpPr>
        <p:spPr>
          <a:xfrm>
            <a:off x="8460432" y="6237312"/>
            <a:ext cx="477416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10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008112"/>
          </a:xfrm>
        </p:spPr>
        <p:txBody>
          <a:bodyPr/>
          <a:lstStyle/>
          <a:p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Динамика расходов социально-культурной сферы муниципального образования Славянский район,</a:t>
            </a:r>
            <a:r>
              <a:rPr lang="ru-RU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ru-RU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тыс. рублей</a:t>
            </a:r>
            <a:endParaRPr lang="ru-RU" sz="2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677817"/>
              </p:ext>
            </p:extLst>
          </p:nvPr>
        </p:nvGraphicFramePr>
        <p:xfrm>
          <a:off x="107504" y="1341438"/>
          <a:ext cx="8928992" cy="525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11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107504" y="188640"/>
            <a:ext cx="9036496" cy="102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ru-RU" sz="2600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Распределение бюджетных ассигнований по муниципальным программам и непрограммным направлениям деятельности, тыс. рублей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81" name="Google Shape;181;p23"/>
          <p:cNvGraphicFramePr/>
          <p:nvPr>
            <p:extLst>
              <p:ext uri="{D42A27DB-BD31-4B8C-83A1-F6EECF244321}">
                <p14:modId xmlns:p14="http://schemas.microsoft.com/office/powerpoint/2010/main" val="1315613120"/>
              </p:ext>
            </p:extLst>
          </p:nvPr>
        </p:nvGraphicFramePr>
        <p:xfrm>
          <a:off x="107504" y="1268762"/>
          <a:ext cx="8728493" cy="2285800"/>
        </p:xfrm>
        <a:graphic>
          <a:graphicData uri="http://schemas.openxmlformats.org/drawingml/2006/table">
            <a:tbl>
              <a:tblPr>
                <a:noFill/>
                <a:tableStyleId>{4F6CD052-8965-4A92-A76A-A42449F9A9D4}</a:tableStyleId>
              </a:tblPr>
              <a:tblGrid>
                <a:gridCol w="3312368"/>
                <a:gridCol w="1296144"/>
                <a:gridCol w="1434165"/>
                <a:gridCol w="1342092"/>
                <a:gridCol w="1343724"/>
              </a:tblGrid>
              <a:tr h="3744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Наименование показателя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3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4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5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6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374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РАСХОДЫ,  всего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4 798 309,6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3 862 922,9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3 666 683,1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3 480 695,5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624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реализацию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муниципальных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программ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4 257 875,4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3 462 577,8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3 264 771,0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3 041 731,0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  <a:tr h="374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Непрограммные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540 434,2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400 345,1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351 912,1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338 964,5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4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Условно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утвержд</a:t>
                      </a:r>
                      <a:r>
                        <a:rPr lang="ru-RU" sz="2000" i="0" u="none" strike="noStrike" cap="none" dirty="0" err="1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енные</a:t>
                      </a: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50 000,0</a:t>
                      </a: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100 000,0</a:t>
                      </a:r>
                    </a:p>
                  </a:txBody>
                  <a:tcPr marL="7620" marR="7620" marT="7620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18257364"/>
              </p:ext>
            </p:extLst>
          </p:nvPr>
        </p:nvGraphicFramePr>
        <p:xfrm>
          <a:off x="323528" y="3717032"/>
          <a:ext cx="8568952" cy="278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6732240" y="6237312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12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>
            <a:spLocks noGrp="1"/>
          </p:cNvSpPr>
          <p:nvPr>
            <p:ph type="title"/>
          </p:nvPr>
        </p:nvSpPr>
        <p:spPr>
          <a:xfrm>
            <a:off x="323528" y="116632"/>
            <a:ext cx="8424936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5481"/>
              </a:buClr>
              <a:buSzPts val="1600"/>
              <a:buFont typeface="Tahoma"/>
              <a:buNone/>
            </a:pPr>
            <a:r>
              <a:rPr lang="ru-RU" sz="2600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Осуществление капитальных вложений в объекты муниципальной собственности, тыс. рублей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617657"/>
              </p:ext>
            </p:extLst>
          </p:nvPr>
        </p:nvGraphicFramePr>
        <p:xfrm>
          <a:off x="323528" y="1340768"/>
          <a:ext cx="8760403" cy="5088304"/>
        </p:xfrm>
        <a:graphic>
          <a:graphicData uri="http://schemas.openxmlformats.org/drawingml/2006/table">
            <a:tbl>
              <a:tblPr firstRow="1" bandRow="1">
                <a:tableStyleId>{4F6CD052-8965-4A92-A76A-A42449F9A9D4}</a:tableStyleId>
              </a:tblPr>
              <a:tblGrid>
                <a:gridCol w="5040560"/>
                <a:gridCol w="1296144"/>
                <a:gridCol w="1224136"/>
                <a:gridCol w="1199563"/>
              </a:tblGrid>
              <a:tr h="43516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Наименование</a:t>
                      </a:r>
                      <a:r>
                        <a:rPr lang="ru-RU" sz="2000" baseline="0" dirty="0" smtClean="0">
                          <a:latin typeface="Oswald" charset="-52"/>
                        </a:rPr>
                        <a:t> объекта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2024</a:t>
                      </a:r>
                      <a:r>
                        <a:rPr lang="ru-RU" sz="2000" baseline="0" dirty="0" smtClean="0">
                          <a:latin typeface="Oswald" charset="-52"/>
                        </a:rPr>
                        <a:t> г.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2025 г.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2026 г. 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8064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Oswald" charset="-52"/>
                        </a:rPr>
                        <a:t>Бюджетные инвестиции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Oswald" charset="-52"/>
                        </a:rPr>
                        <a:t> в объекты капитального строительства, всего, в том числе </a:t>
                      </a:r>
                      <a:endParaRPr lang="ru-RU" sz="2000" dirty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Oswald" charset="-52"/>
                        </a:rPr>
                        <a:t>120 790,1</a:t>
                      </a:r>
                      <a:endParaRPr lang="ru-RU" sz="1800" dirty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Oswald" charset="-52"/>
                        </a:rPr>
                        <a:t>70 093,6</a:t>
                      </a:r>
                      <a:endParaRPr lang="ru-RU" sz="1800" dirty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Oswald" charset="-52"/>
                        </a:rPr>
                        <a:t>54 749,8</a:t>
                      </a:r>
                      <a:endParaRPr lang="ru-RU" sz="1800" dirty="0">
                        <a:solidFill>
                          <a:schemeClr val="bg1"/>
                        </a:solidFill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34961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Социальная политика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8064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Oswald" charset="-52"/>
                        </a:rPr>
                        <a:t>Приобретение жилых помещений в рамках программы</a:t>
                      </a:r>
                      <a:r>
                        <a:rPr lang="ru-RU" sz="2000" baseline="0" dirty="0" smtClean="0">
                          <a:latin typeface="Oswald" charset="-52"/>
                        </a:rPr>
                        <a:t> «Дети Кубани»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62 187,2</a:t>
                      </a:r>
                    </a:p>
                    <a:p>
                      <a:pPr algn="ctr"/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31 093,6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49 749,8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8064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Oswald" charset="-52"/>
                        </a:rPr>
                        <a:t>Приобретение жилых помещений в муниципальную собственность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10 000,0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10 000,0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-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3344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Физическая</a:t>
                      </a:r>
                      <a:r>
                        <a:rPr lang="ru-RU" sz="2000" baseline="0" dirty="0" smtClean="0">
                          <a:latin typeface="Oswald" charset="-52"/>
                        </a:rPr>
                        <a:t> культура и спорт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765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Oswald" charset="-52"/>
                        </a:rPr>
                        <a:t>Строительство тренажерного зала для физической подготовки гребцов по адресу: Россия,</a:t>
                      </a:r>
                      <a:r>
                        <a:rPr lang="ru-RU" sz="2000" baseline="0" dirty="0" smtClean="0">
                          <a:latin typeface="Oswald" charset="-52"/>
                        </a:rPr>
                        <a:t> Краснодарский край, Славянский район, г. Славянск-на-Кубани, ул. Набережная, 28/1</a:t>
                      </a:r>
                      <a:endParaRPr lang="ru-RU" sz="2000" dirty="0" smtClean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8 838,0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-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swald" charset="-52"/>
                        </a:rPr>
                        <a:t>-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6804248" y="6309320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13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/>
          <a:lstStyle/>
          <a:p>
            <a:r>
              <a:rPr lang="ru-RU" sz="2600" b="1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Осуществление капитальных вложений в объекты муниципальной собственности, тыс. рублей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791718"/>
              </p:ext>
            </p:extLst>
          </p:nvPr>
        </p:nvGraphicFramePr>
        <p:xfrm>
          <a:off x="467544" y="1556792"/>
          <a:ext cx="8503519" cy="3941277"/>
        </p:xfrm>
        <a:graphic>
          <a:graphicData uri="http://schemas.openxmlformats.org/drawingml/2006/table">
            <a:tbl>
              <a:tblPr firstRow="1" bandRow="1">
                <a:tableStyleId>{4F6CD052-8965-4A92-A76A-A42449F9A9D4}</a:tableStyleId>
              </a:tblPr>
              <a:tblGrid>
                <a:gridCol w="4824536"/>
                <a:gridCol w="288032"/>
                <a:gridCol w="432047"/>
                <a:gridCol w="648073"/>
                <a:gridCol w="137492"/>
                <a:gridCol w="144016"/>
                <a:gridCol w="1021209"/>
                <a:gridCol w="148112"/>
                <a:gridCol w="860002"/>
              </a:tblGrid>
              <a:tr h="576061">
                <a:tc gridSpan="3"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Oswald" charset="-52"/>
                        </a:rPr>
                        <a:t>Строительство зала бокса</a:t>
                      </a:r>
                      <a:endParaRPr lang="ru-RU" sz="2000" dirty="0">
                        <a:latin typeface="Oswald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-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0" i="0" u="none" strike="noStrike" cap="none" dirty="0" smtClean="0">
                          <a:solidFill>
                            <a:srgbClr val="000000"/>
                          </a:solidFill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24 000,0</a:t>
                      </a:r>
                      <a:endParaRPr lang="ru-RU" sz="2000" b="0" i="0" u="none" strike="noStrike" cap="none" dirty="0">
                        <a:solidFill>
                          <a:srgbClr val="000000"/>
                        </a:solidFill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2000" b="0" i="0" u="none" strike="noStrike" cap="none" dirty="0">
                        <a:solidFill>
                          <a:srgbClr val="000000"/>
                        </a:solidFill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2000" b="0" i="0" u="none" strike="noStrike" cap="none" dirty="0">
                        <a:solidFill>
                          <a:srgbClr val="000000"/>
                        </a:solidFill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0" i="0" u="none" strike="noStrike" cap="none" dirty="0" smtClean="0">
                          <a:solidFill>
                            <a:srgbClr val="000000"/>
                          </a:solidFill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lang="ru-RU" sz="2000" b="0" i="0" u="none" strike="noStrike" cap="none" dirty="0">
                        <a:solidFill>
                          <a:srgbClr val="000000"/>
                        </a:solidFill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 gridSpan="9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Oswald" charset="-52"/>
                        </a:rPr>
                        <a:t>Образование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2213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Oswald" charset="-52"/>
                        </a:rPr>
                        <a:t>Строительство детского сада на 320 мест в г. Славянск-на-Кубани в границах улиц Щорса, Казачья, Проточная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Oswald" charset="-52"/>
                        </a:rPr>
                        <a:t>34 764,9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Oswald" charset="-52"/>
                        </a:rPr>
                        <a:t>-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Oswald" charset="-52"/>
                        </a:rPr>
                        <a:t>-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5939">
                <a:tc gridSpan="9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Oswald" charset="-52"/>
                        </a:rPr>
                        <a:t>Жилищно-коммунальное хозяйство</a:t>
                      </a:r>
                      <a:endParaRPr lang="ru-RU" sz="1800" dirty="0">
                        <a:latin typeface="Oswald" charset="-52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4278">
                <a:tc gridSpan="2"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Строительство, реконструкция, модернизация, техническое перевооружение объектов теплоснабжения и горячего водоснабжения, переданных по концессионному соглашению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 5 000,0 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5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000,0 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5000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14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466925" y="166675"/>
            <a:ext cx="8229600" cy="12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700"/>
            </a:pPr>
            <a:r>
              <a:rPr lang="ru-RU" sz="260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Распределение бюджетных ассигнований</a:t>
            </a:r>
            <a:br>
              <a:rPr lang="ru-RU" sz="260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60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по непрограммным направлениям деятельности, </a:t>
            </a:r>
            <a:br>
              <a:rPr lang="ru-RU" sz="260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60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тыс. рублей</a:t>
            </a:r>
            <a:endParaRPr sz="22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60" name="Google Shape;260;p29"/>
          <p:cNvGraphicFramePr/>
          <p:nvPr>
            <p:extLst>
              <p:ext uri="{D42A27DB-BD31-4B8C-83A1-F6EECF244321}">
                <p14:modId xmlns:p14="http://schemas.microsoft.com/office/powerpoint/2010/main" val="599250464"/>
              </p:ext>
            </p:extLst>
          </p:nvPr>
        </p:nvGraphicFramePr>
        <p:xfrm>
          <a:off x="467546" y="1484781"/>
          <a:ext cx="8424935" cy="5379330"/>
        </p:xfrm>
        <a:graphic>
          <a:graphicData uri="http://schemas.openxmlformats.org/drawingml/2006/table">
            <a:tbl>
              <a:tblPr>
                <a:noFill/>
                <a:tableStyleId>{4F6CD052-8965-4A92-A76A-A42449F9A9D4}</a:tableStyleId>
              </a:tblPr>
              <a:tblGrid>
                <a:gridCol w="3168350"/>
                <a:gridCol w="1368152"/>
                <a:gridCol w="1296144"/>
                <a:gridCol w="1296144"/>
                <a:gridCol w="1296145"/>
              </a:tblGrid>
              <a:tr h="4914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Наименование показателя</a:t>
                      </a:r>
                      <a:endParaRPr sz="1800" b="1" i="0" u="none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2023 г.</a:t>
                      </a:r>
                      <a:endParaRPr sz="18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2024 г.</a:t>
                      </a:r>
                      <a:endParaRPr sz="18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2025 г.</a:t>
                      </a:r>
                      <a:endParaRPr sz="18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2026 г.</a:t>
                      </a:r>
                      <a:endParaRPr sz="18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2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всего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: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4 798 309,6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3 862 922,9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3 666 683,1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</a:rPr>
                        <a:t>3 480 695,5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Oswald" charset="-5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33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</a:t>
                      </a:r>
                      <a:r>
                        <a:rPr lang="en-US" sz="1800" i="0" u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по</a:t>
                      </a:r>
                      <a:r>
                        <a:rPr lang="en-US" sz="1800" i="0" u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непрограммным</a:t>
                      </a:r>
                      <a:r>
                        <a:rPr lang="en-US" sz="1800" i="0" u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направлениям</a:t>
                      </a:r>
                      <a:r>
                        <a:rPr lang="en-US" sz="1800" i="0" u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, </a:t>
                      </a:r>
                      <a:endParaRPr lang="ru-RU" sz="1800" i="0" u="none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в </a:t>
                      </a:r>
                      <a:r>
                        <a:rPr lang="en-US" sz="1800" i="0" u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том</a:t>
                      </a:r>
                      <a:r>
                        <a:rPr lang="en-US" sz="1800" i="0" u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числе</a:t>
                      </a:r>
                      <a:endParaRPr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540 434,2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400 345,1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351 912,1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338 964,5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332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Общегосударственные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344 201,3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279 819,8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247 027,6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243 969,2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332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Национальная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оборона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300,0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0,0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0,0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53323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Национальная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безопасность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и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правоохранительная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деятельность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63,0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63,0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63,0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63,0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3332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Национальная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экономика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28 874,0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31 563,7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31 717,8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31 877,9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332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Жилищно-коммунальное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хозяйство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105 639,7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34 199,6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20 222,4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10 246,1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3332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Образование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52 829,0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46 171,8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44 354,1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44 </a:t>
                      </a: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281,1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332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Социальная</a:t>
                      </a:r>
                      <a:r>
                        <a:rPr lang="en-US" sz="18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политика</a:t>
                      </a:r>
                      <a:endParaRPr sz="18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8 527,2</a:t>
                      </a:r>
                      <a:endParaRPr lang="ru-RU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8 527,2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8 527,2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8 527,2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332">
                <a:tc>
                  <a:txBody>
                    <a:bodyPr/>
                    <a:lstStyle/>
                    <a:p>
                      <a:pPr marL="0" marR="0" lvl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Lora"/>
                        </a:rPr>
                        <a:t>Условно-утвержденные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Lora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Lora"/>
                        </a:rPr>
                        <a:t>расходы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" charset="-52"/>
                        <a:ea typeface="Arial"/>
                        <a:cs typeface="Arial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50 000,0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" charset="-52"/>
                          <a:ea typeface="Arial"/>
                          <a:cs typeface="Arial"/>
                          <a:sym typeface="Arial"/>
                        </a:rPr>
                        <a:t>100 000,0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6804248" y="6381750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15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555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395612" y="261967"/>
            <a:ext cx="82200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600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Обязательства муниципального образования Славянский район, тыс. рублей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68" name="Google Shape;268;p30"/>
          <p:cNvGraphicFramePr/>
          <p:nvPr>
            <p:extLst>
              <p:ext uri="{D42A27DB-BD31-4B8C-83A1-F6EECF244321}">
                <p14:modId xmlns:p14="http://schemas.microsoft.com/office/powerpoint/2010/main" val="2358846496"/>
              </p:ext>
            </p:extLst>
          </p:nvPr>
        </p:nvGraphicFramePr>
        <p:xfrm>
          <a:off x="179512" y="1340768"/>
          <a:ext cx="8640750" cy="4920352"/>
        </p:xfrm>
        <a:graphic>
          <a:graphicData uri="http://schemas.openxmlformats.org/drawingml/2006/table">
            <a:tbl>
              <a:tblPr>
                <a:noFill/>
                <a:tableStyleId>{4F6CD052-8965-4A92-A76A-A42449F9A9D4}</a:tableStyleId>
              </a:tblPr>
              <a:tblGrid>
                <a:gridCol w="3456384"/>
                <a:gridCol w="1296144"/>
                <a:gridCol w="1296144"/>
                <a:gridCol w="1224831"/>
                <a:gridCol w="1367247"/>
              </a:tblGrid>
              <a:tr h="7986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Наименование показателя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3 </a:t>
                      </a:r>
                      <a:r>
                        <a:rPr lang="en-US" sz="2000" b="1" i="0" u="none" dirty="0" err="1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4</a:t>
                      </a: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5</a:t>
                      </a: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6</a:t>
                      </a:r>
                      <a:r>
                        <a:rPr lang="en-US" sz="2000" b="1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793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Объем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муниципального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долга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, всего (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конец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отчетного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периода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)</a:t>
                      </a:r>
                      <a:endParaRPr sz="2000" dirty="0">
                        <a:solidFill>
                          <a:schemeClr val="bg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в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том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числе</a:t>
                      </a:r>
                      <a:r>
                        <a:rPr lang="en-US" sz="2000" i="0" u="none" dirty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:</a:t>
                      </a:r>
                      <a:endParaRPr sz="2000" dirty="0">
                        <a:solidFill>
                          <a:schemeClr val="bg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260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307,2</a:t>
                      </a:r>
                      <a:endParaRPr sz="2000" dirty="0">
                        <a:solidFill>
                          <a:schemeClr val="bg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260 307,2</a:t>
                      </a:r>
                      <a:endParaRPr sz="2000" dirty="0">
                        <a:solidFill>
                          <a:schemeClr val="bg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230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230,4</a:t>
                      </a:r>
                      <a:endParaRPr sz="2000" dirty="0">
                        <a:solidFill>
                          <a:schemeClr val="bg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200 153,6</a:t>
                      </a:r>
                      <a:endParaRPr sz="2000" dirty="0">
                        <a:solidFill>
                          <a:schemeClr val="bg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998918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бюджетные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кредиты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от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других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бюджетов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260 307,2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260 307,2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230 230,4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200 153,6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97706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кредиты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кредитных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организаций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0,0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0,0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0,0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0,0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77886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муниципальные</a:t>
                      </a:r>
                      <a:r>
                        <a:rPr lang="en-US" sz="2000" i="0" u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гарантии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0,0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  <a:tabLst/>
                        <a:defRPr/>
                      </a:pPr>
                      <a:endParaRPr lang="ru-RU" sz="2000" i="0" u="none" dirty="0" smtClean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  <a:tabLst/>
                        <a:defRPr/>
                      </a:pP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0,0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0,0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0,0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17775" marR="17775" marT="0" marB="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6732240" y="6237312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16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Oswald" charset="-52"/>
              </a:rPr>
              <a:t>Дотации на выравнивание бюджетной обеспеченности поселений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Oswald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Oswald" charset="-52"/>
              </a:rPr>
              <a:t>проекте решения о бюджете на </a:t>
            </a: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2024 </a:t>
            </a:r>
            <a:r>
              <a:rPr lang="ru-RU" sz="2000" dirty="0">
                <a:solidFill>
                  <a:schemeClr val="tx1"/>
                </a:solidFill>
                <a:latin typeface="Oswald" charset="-52"/>
              </a:rPr>
              <a:t>год </a:t>
            </a: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дотации предусмотрены </a:t>
            </a:r>
            <a:r>
              <a:rPr lang="ru-RU" sz="2000" dirty="0">
                <a:solidFill>
                  <a:schemeClr val="tx1"/>
                </a:solidFill>
                <a:latin typeface="Oswald" charset="-52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сумме 33 400,0</a:t>
            </a:r>
            <a:r>
              <a:rPr lang="ru-RU" sz="2000" dirty="0">
                <a:solidFill>
                  <a:schemeClr val="tx1"/>
                </a:solidFill>
                <a:latin typeface="Oswald" charset="-52"/>
              </a:rPr>
              <a:t> тыс. рублей. Различие между наиболее и наименее обеспеченными поселениями сокращено в </a:t>
            </a:r>
            <a:r>
              <a:rPr lang="ru-RU" sz="2000" dirty="0" smtClean="0">
                <a:solidFill>
                  <a:schemeClr val="tx1"/>
                </a:solidFill>
                <a:latin typeface="Oswald" charset="-52"/>
              </a:rPr>
              <a:t>1,7 </a:t>
            </a:r>
            <a:r>
              <a:rPr lang="ru-RU" sz="2000" dirty="0">
                <a:solidFill>
                  <a:schemeClr val="tx1"/>
                </a:solidFill>
                <a:latin typeface="Oswald" charset="-52"/>
              </a:rPr>
              <a:t>раза</a:t>
            </a:r>
            <a:r>
              <a:rPr lang="ru-RU" sz="2000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237312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17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882802"/>
              </p:ext>
            </p:extLst>
          </p:nvPr>
        </p:nvGraphicFramePr>
        <p:xfrm>
          <a:off x="522297" y="2068399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09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103" y="116632"/>
            <a:ext cx="9036496" cy="893355"/>
          </a:xfrm>
        </p:spPr>
        <p:txBody>
          <a:bodyPr/>
          <a:lstStyle/>
          <a:p>
            <a:pPr>
              <a:buClr>
                <a:schemeClr val="dk1"/>
              </a:buClr>
              <a:buSzPts val="2400"/>
            </a:pPr>
            <a:r>
              <a:rPr lang="ru-RU" sz="2600" b="1" dirty="0">
                <a:solidFill>
                  <a:srgbClr val="006F6F"/>
                </a:solidFill>
                <a:latin typeface="Oswald"/>
                <a:ea typeface="Oswald"/>
                <a:cs typeface="Oswald"/>
              </a:rPr>
              <a:t>Структура расходов за счет средств местного бюджета муниципального образования Славянский </a:t>
            </a:r>
            <a:r>
              <a:rPr lang="ru-RU" sz="2600" b="1" dirty="0" smtClean="0">
                <a:solidFill>
                  <a:srgbClr val="006F6F"/>
                </a:solidFill>
                <a:latin typeface="Oswald"/>
                <a:ea typeface="Oswald"/>
                <a:cs typeface="Oswald"/>
              </a:rPr>
              <a:t>район в 2024 г., тыс. рублей</a:t>
            </a:r>
            <a:endParaRPr lang="ru-RU" sz="2600" b="1" dirty="0">
              <a:solidFill>
                <a:srgbClr val="006F6F"/>
              </a:solidFill>
              <a:latin typeface="Oswald"/>
              <a:ea typeface="Oswald"/>
              <a:cs typeface="Oswald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789223"/>
              </p:ext>
            </p:extLst>
          </p:nvPr>
        </p:nvGraphicFramePr>
        <p:xfrm>
          <a:off x="0" y="908720"/>
          <a:ext cx="892899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C7E4C-5A25-45B5-9C41-DC436005396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6876256" y="6237312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18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3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/>
        </p:nvSpPr>
        <p:spPr>
          <a:xfrm>
            <a:off x="308750" y="273025"/>
            <a:ext cx="8580550" cy="13290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При составлении проекта б</a:t>
            </a:r>
            <a:r>
              <a:rPr lang="en-US" sz="2600" b="1" dirty="0" err="1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юджет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а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муниципального образования Славянский район </a:t>
            </a:r>
            <a:r>
              <a:rPr lang="en-US" sz="2600" b="1" dirty="0" err="1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на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202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dirty="0" err="1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год</a:t>
            </a:r>
            <a:r>
              <a:rPr lang="en-US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и </a:t>
            </a:r>
            <a:r>
              <a:rPr lang="en-US" sz="2600" b="1" dirty="0" err="1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плановый</a:t>
            </a:r>
            <a:r>
              <a:rPr lang="en-US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dirty="0" err="1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период</a:t>
            </a:r>
            <a:r>
              <a:rPr lang="en-US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202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5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и 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202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6</a:t>
            </a:r>
            <a:r>
              <a:rPr lang="en-US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dirty="0" err="1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годов</a:t>
            </a:r>
            <a:r>
              <a:rPr lang="en-US" sz="2600" b="1" dirty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sz="2600" b="1" dirty="0" smtClean="0">
                <a:solidFill>
                  <a:srgbClr val="005E5E"/>
                </a:solidFill>
                <a:latin typeface="Oswald"/>
                <a:ea typeface="Oswald"/>
                <a:cs typeface="Oswald"/>
                <a:sym typeface="Oswald"/>
              </a:rPr>
              <a:t>учтены:</a:t>
            </a:r>
            <a:endParaRPr sz="1600" b="1" dirty="0">
              <a:solidFill>
                <a:srgbClr val="005E5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251520" y="1623927"/>
            <a:ext cx="8591700" cy="437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Указ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Президента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Российской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Федерации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от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07.05.2018 № 204 «О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национальных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целях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и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стратегических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задачах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развития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Российской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Федерации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на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период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до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2024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года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»</a:t>
            </a:r>
            <a:endParaRPr lang="ru-RU" sz="2000" dirty="0">
              <a:solidFill>
                <a:srgbClr val="162E45"/>
              </a:solidFill>
              <a:latin typeface="Oswald" charset="-52"/>
              <a:ea typeface="Lora Medium"/>
              <a:cs typeface="Lora Medium"/>
              <a:sym typeface="Lora Medium"/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Указ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Президента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Российской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Федерации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от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21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.0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7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.20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20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№ 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47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4 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«О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национальных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целях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развития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Российской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Федерации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на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период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до</a:t>
            </a:r>
            <a:r>
              <a:rPr lang="en-US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20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30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 </a:t>
            </a:r>
            <a:r>
              <a:rPr lang="en-US" sz="2000" dirty="0" err="1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года</a:t>
            </a:r>
            <a:r>
              <a:rPr lang="en-US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»</a:t>
            </a:r>
            <a:endParaRPr lang="ru-RU" sz="2000" dirty="0" smtClean="0">
              <a:solidFill>
                <a:srgbClr val="162E45"/>
              </a:solidFill>
              <a:latin typeface="Oswald" charset="-52"/>
              <a:ea typeface="Lora Medium"/>
              <a:cs typeface="Lora Medium"/>
              <a:sym typeface="Lora Medium"/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Основные направления бюджетной и налоговой политики муниципального образования Славянский район на 2024 год и плановый период 2025-2026 годов</a:t>
            </a:r>
          </a:p>
          <a:p>
            <a:pPr marL="34290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Прогноз социально-экономического развития муниципального образования Славянский район на 2024 год и плановый период 2025-2026 годов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300"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Муниципальные программы </a:t>
            </a:r>
            <a:r>
              <a:rPr lang="ru-RU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муниципального образования Славянский район</a:t>
            </a:r>
          </a:p>
          <a:p>
            <a:pPr marL="342900" lvl="0" indent="-342900" algn="just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300"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Положение </a:t>
            </a:r>
            <a:r>
              <a:rPr lang="ru-RU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«О бюджетном процессе в муниципальном образовании Славянский район», 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с </a:t>
            </a:r>
            <a:r>
              <a:rPr lang="ru-RU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учетом приоритетов государственной политики, определенных основными направлениями налоговой и бюджетной политики Российской Федерации на 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2024 </a:t>
            </a:r>
            <a:r>
              <a:rPr lang="ru-RU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год и плановый период 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2025 </a:t>
            </a:r>
            <a:r>
              <a:rPr lang="ru-RU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и </a:t>
            </a:r>
            <a:r>
              <a:rPr lang="ru-RU" sz="2000" dirty="0" smtClean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2026 </a:t>
            </a:r>
            <a:r>
              <a:rPr lang="ru-RU" sz="2000" dirty="0">
                <a:solidFill>
                  <a:srgbClr val="162E45"/>
                </a:solidFill>
                <a:latin typeface="Oswald" charset="-52"/>
                <a:ea typeface="Lora Medium"/>
                <a:cs typeface="Lora Medium"/>
                <a:sym typeface="Lora Medium"/>
              </a:rPr>
              <a:t>годов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221088"/>
            <a:ext cx="8229600" cy="1371600"/>
          </a:xfrm>
        </p:spPr>
        <p:txBody>
          <a:bodyPr/>
          <a:lstStyle/>
          <a:p>
            <a:r>
              <a:rPr lang="ru-RU" sz="7000" dirty="0" smtClean="0">
                <a:solidFill>
                  <a:schemeClr val="bg1"/>
                </a:solidFill>
                <a:latin typeface="Oswald" charset="-52"/>
              </a:rPr>
              <a:t>Благодарю за внимание</a:t>
            </a:r>
            <a:endParaRPr lang="ru-RU" sz="7000" dirty="0">
              <a:solidFill>
                <a:schemeClr val="bg1"/>
              </a:solidFill>
              <a:latin typeface="Oswald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226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>
            <a:spLocks noGrp="1"/>
          </p:cNvSpPr>
          <p:nvPr>
            <p:ph type="body" idx="1"/>
          </p:nvPr>
        </p:nvSpPr>
        <p:spPr>
          <a:xfrm>
            <a:off x="251520" y="1705359"/>
            <a:ext cx="8727850" cy="4531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055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 pitchFamily="34" charset="0"/>
              <a:buChar char="•"/>
            </a:pPr>
            <a:r>
              <a:rPr lang="ru-RU" i="0" strike="noStrike" cap="none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Обеспечение мер, направленных на устойчивое социаль</a:t>
            </a:r>
            <a:r>
              <a:rPr lang="ru-RU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но-экономическое развитие муниципального образования Славянский район</a:t>
            </a:r>
            <a:r>
              <a:rPr lang="en-US" i="0" strike="noStrike" cap="none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lang="ru-RU" i="0" strike="noStrike" cap="none" dirty="0" smtClean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59055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Обеспечение населения доступными и качественными муниципальными услугами, социальными гарантиями, создание благоприятных и комфортных условий для проживания</a:t>
            </a:r>
          </a:p>
          <a:p>
            <a:pPr marL="59055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Создание условий для дальнейшего развития экономического потенциала Славянского района</a:t>
            </a:r>
          </a:p>
          <a:p>
            <a:pPr marL="59055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 pitchFamily="34" charset="0"/>
              <a:buChar char="•"/>
            </a:pPr>
            <a:r>
              <a:rPr lang="ru-RU" i="0" strike="noStrike" cap="none" dirty="0" smtClean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Обеспечение сбалансированности и устойчивости бюджета муниципального образования Славянский район и бюджетов поселений Славянского района</a:t>
            </a:r>
          </a:p>
          <a:p>
            <a:pPr marL="59055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Oswald" charset="-52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Oswald" charset="-52"/>
              </a:rPr>
              <a:t>рганизация </a:t>
            </a:r>
            <a:r>
              <a:rPr lang="ru-RU" dirty="0">
                <a:solidFill>
                  <a:schemeClr val="tx1"/>
                </a:solidFill>
                <a:latin typeface="Oswald" charset="-52"/>
              </a:rPr>
              <a:t>работы по увеличению поступлений налоговых и неналоговых доходов в консолидированный бюджет района за счет повышения качества администрирования доходов и собираемости налогов, а также эффективного использования муниципального имущества</a:t>
            </a:r>
            <a:endParaRPr lang="ru-RU" i="0" strike="noStrike" cap="none" dirty="0" smtClean="0">
              <a:solidFill>
                <a:schemeClr val="tx1"/>
              </a:solidFill>
              <a:latin typeface="Oswald" charset="-52"/>
              <a:ea typeface="Oswald"/>
              <a:cs typeface="Oswald"/>
              <a:sym typeface="Oswald"/>
            </a:endParaRPr>
          </a:p>
          <a:p>
            <a:pPr marL="59055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 pitchFamily="34" charset="0"/>
              <a:buChar char="•"/>
            </a:pPr>
            <a:endParaRPr lang="ru-RU" i="0" strike="noStrike" cap="none" dirty="0" smtClean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marR="0" lvl="0" indent="-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swald"/>
              <a:buChar char="■"/>
            </a:pPr>
            <a:endParaRPr lang="ru-RU" sz="2200" dirty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5" name="Google Shape;285;p32"/>
          <p:cNvSpPr txBox="1"/>
          <p:nvPr/>
        </p:nvSpPr>
        <p:spPr>
          <a:xfrm>
            <a:off x="136108" y="417950"/>
            <a:ext cx="6948264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Основные </a:t>
            </a:r>
            <a:r>
              <a:rPr lang="ru-RU" sz="2600" b="1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цели и задачи </a:t>
            </a:r>
            <a:r>
              <a:rPr lang="en-US" sz="2600" b="1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бюджетной и</a:t>
            </a:r>
            <a:r>
              <a:rPr lang="ru-RU" sz="2600" b="1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налоговой политики</a:t>
            </a:r>
            <a:r>
              <a:rPr lang="ru-RU" sz="2600" b="1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endParaRPr sz="2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15397"/>
            <a:ext cx="1239019" cy="158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60432" y="6381328"/>
            <a:ext cx="518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8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Google Shape;87;p12"/>
          <p:cNvGraphicFramePr/>
          <p:nvPr>
            <p:extLst>
              <p:ext uri="{D42A27DB-BD31-4B8C-83A1-F6EECF244321}">
                <p14:modId xmlns:p14="http://schemas.microsoft.com/office/powerpoint/2010/main" val="1492016480"/>
              </p:ext>
            </p:extLst>
          </p:nvPr>
        </p:nvGraphicFramePr>
        <p:xfrm>
          <a:off x="179513" y="1353849"/>
          <a:ext cx="8814770" cy="5035094"/>
        </p:xfrm>
        <a:graphic>
          <a:graphicData uri="http://schemas.openxmlformats.org/drawingml/2006/table">
            <a:tbl>
              <a:tblPr>
                <a:noFill/>
                <a:tableStyleId>{4F6CD052-8965-4A92-A76A-A42449F9A9D4}</a:tableStyleId>
              </a:tblPr>
              <a:tblGrid>
                <a:gridCol w="2880319"/>
                <a:gridCol w="1512168"/>
                <a:gridCol w="1440160"/>
                <a:gridCol w="1440160"/>
                <a:gridCol w="1541963"/>
              </a:tblGrid>
              <a:tr h="43103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Наименование 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показателя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endParaRPr lang="ru-RU" sz="2000" b="1" i="0" u="none" strike="noStrike" cap="none" dirty="0" smtClean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3 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.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ru-RU" sz="2000" b="1" i="0" u="none" strike="noStrike" cap="none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4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г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.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Плановый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период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endParaRPr sz="1600" b="1" dirty="0">
                        <a:solidFill>
                          <a:schemeClr val="tx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5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г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.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6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.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61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Доходы, всего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4 562 283,0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3 862 922,9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3 696 759,9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3 510 772,3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518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Налоговые 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и </a:t>
                      </a: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неналоговые</a:t>
                      </a:r>
                      <a:r>
                        <a:rPr lang="ru-RU" sz="2000" i="0" u="none" strike="noStrike" cap="none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   </a:t>
                      </a: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доходы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effectLst/>
                        <a:latin typeface="Oswald" panose="020B0604020202020204" charset="-52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1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 821 397,1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effectLst/>
                        <a:latin typeface="Oswald" panose="020B0604020202020204" charset="-52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1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 752 402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effectLst/>
                        <a:latin typeface="Oswald" panose="020B0604020202020204" charset="-52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1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 839 860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effectLst/>
                        <a:latin typeface="Oswald" panose="020B0604020202020204" charset="-52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1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 844 623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09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Безвозмездные поступления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2</a:t>
                      </a: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 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740</a:t>
                      </a: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 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885</a:t>
                      </a: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,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9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Oswald" panose="020B0604020202020204" charset="-52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2</a:t>
                      </a: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 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110</a:t>
                      </a: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 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520</a:t>
                      </a: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,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9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Oswald" panose="020B0604020202020204" charset="-52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1 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856</a:t>
                      </a: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 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899</a:t>
                      </a: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,</a:t>
                      </a: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9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Oswald" panose="020B0604020202020204" charset="-52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1 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666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149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,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Oswald" panose="020B0604020202020204" charset="-52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61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Расходы, всего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4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 798 309,6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3 862 922,9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3 666 683,1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3 480 695,5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12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Дефицит 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(–) </a:t>
                      </a: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/</a:t>
                      </a:r>
                      <a:r>
                        <a:rPr lang="ru-RU" sz="2000" i="0" u="none" strike="noStrike" cap="none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профицит 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(+)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- 224 086,9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0,0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30 076,8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30 076,8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762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Источники финансирования дефицита районного бюджета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45700" marB="4570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224 086,9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0,0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-30 076,8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Oswald" panose="020B0604020202020204" charset="-52"/>
                          <a:ea typeface="Times New Roman"/>
                        </a:rPr>
                        <a:t>-30 076,8</a:t>
                      </a:r>
                    </a:p>
                  </a:txBody>
                  <a:tcPr marL="17780" marR="1778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8" name="Google Shape;88;p12"/>
          <p:cNvSpPr txBox="1"/>
          <p:nvPr/>
        </p:nvSpPr>
        <p:spPr>
          <a:xfrm>
            <a:off x="323528" y="61227"/>
            <a:ext cx="8670754" cy="1292621"/>
          </a:xfrm>
          <a:prstGeom prst="rect">
            <a:avLst/>
          </a:prstGeom>
          <a:noFill/>
          <a:ln w="0" cmpd="sng"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lang="en-US" sz="2600" b="1" i="0" u="none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Основные </a:t>
            </a: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параметры </a:t>
            </a:r>
            <a:r>
              <a:rPr lang="en-US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бюджета</a:t>
            </a: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муниципального образования Славянский район</a:t>
            </a:r>
            <a:r>
              <a:rPr lang="ru-RU" sz="260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i="0" u="none" dirty="0" err="1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на</a:t>
            </a:r>
            <a:r>
              <a:rPr lang="en-US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202</a:t>
            </a: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lang="en-US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-202</a:t>
            </a: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6</a:t>
            </a:r>
            <a:r>
              <a:rPr lang="en-US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600" b="1" i="0" u="none" dirty="0" err="1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годы</a:t>
            </a: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lang="ru-RU" sz="2600" b="1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тыс. рублей</a:t>
            </a:r>
            <a:r>
              <a:rPr lang="en-US" sz="2600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440" y="6381328"/>
            <a:ext cx="461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3"/>
          <p:cNvGraphicFramePr/>
          <p:nvPr>
            <p:extLst>
              <p:ext uri="{D42A27DB-BD31-4B8C-83A1-F6EECF244321}">
                <p14:modId xmlns:p14="http://schemas.microsoft.com/office/powerpoint/2010/main" val="3431319318"/>
              </p:ext>
            </p:extLst>
          </p:nvPr>
        </p:nvGraphicFramePr>
        <p:xfrm>
          <a:off x="323528" y="2420888"/>
          <a:ext cx="8452775" cy="3823357"/>
        </p:xfrm>
        <a:graphic>
          <a:graphicData uri="http://schemas.openxmlformats.org/drawingml/2006/table">
            <a:tbl>
              <a:tblPr>
                <a:noFill/>
                <a:tableStyleId>{4F6CD052-8965-4A92-A76A-A42449F9A9D4}</a:tableStyleId>
              </a:tblPr>
              <a:tblGrid>
                <a:gridCol w="3744416"/>
                <a:gridCol w="1152128"/>
                <a:gridCol w="1152128"/>
                <a:gridCol w="1224136"/>
                <a:gridCol w="1179967"/>
              </a:tblGrid>
              <a:tr h="722116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rgbClr val="003366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Показатель</a:t>
                      </a:r>
                      <a:endParaRPr sz="2000" b="1" dirty="0">
                        <a:solidFill>
                          <a:srgbClr val="003366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3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 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4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5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202</a:t>
                      </a:r>
                      <a:r>
                        <a:rPr lang="ru-RU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6</a:t>
                      </a:r>
                      <a:r>
                        <a:rPr lang="en-US" sz="2000" b="1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год</a:t>
                      </a:r>
                      <a:endParaRPr sz="2000" b="1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Прибыль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прибыльных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предприятий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(%)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94,3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107,8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107,4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107,1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Темп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роста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фонда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оплаты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000" i="0" u="none" strike="noStrike" cap="none" dirty="0" err="1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труда</a:t>
                      </a:r>
                      <a:r>
                        <a:rPr lang="en-US" sz="2000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(%)                  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118,5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110,9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108,3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109,7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Стоимость основных фондов</a:t>
                      </a:r>
                      <a:r>
                        <a:rPr lang="en-US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(%)                   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i="0" u="none" strike="noStrike" cap="none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117,2</a:t>
                      </a: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118,2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119,3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120,5</a:t>
                      </a:r>
                      <a:endParaRPr sz="2000" dirty="0">
                        <a:solidFill>
                          <a:schemeClr val="tx1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802"/>
            <a:ext cx="8229600" cy="1371600"/>
          </a:xfrm>
        </p:spPr>
        <p:txBody>
          <a:bodyPr/>
          <a:lstStyle/>
          <a:p>
            <a:pPr algn="l"/>
            <a:r>
              <a:rPr lang="en-US" sz="2600" b="0" dirty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В </a:t>
            </a:r>
            <a:r>
              <a:rPr lang="ru-RU" sz="2600" b="0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основу расчетов формирования доходной базы бюджета на 2024 год и плановый период 2025-2026 годов положены:</a:t>
            </a:r>
            <a:endParaRPr lang="ru-RU" sz="26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957392" cy="1368152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Основные макроэкономические показатели Краснодарского края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Прогнозные данные социально-экономического развития района на 2024-2026 годы</a:t>
            </a:r>
            <a:endParaRPr lang="ru-RU" sz="2000" dirty="0">
              <a:latin typeface="Oswald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60232" y="6237312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676010" cy="792163"/>
          </a:xfrm>
        </p:spPr>
        <p:txBody>
          <a:bodyPr/>
          <a:lstStyle/>
          <a:p>
            <a:pPr>
              <a:defRPr/>
            </a:pPr>
            <a:r>
              <a:rPr lang="ru-RU" sz="2600" b="1" dirty="0" smtClean="0">
                <a:solidFill>
                  <a:srgbClr val="006F6F"/>
                </a:solidFill>
                <a:effectLst/>
                <a:latin typeface="Oswald" charset="-52"/>
              </a:rPr>
              <a:t>Налоговые и неналоговые доходы районного бюджета на 2024-2026 годы, тыс. рублей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82200604"/>
              </p:ext>
            </p:extLst>
          </p:nvPr>
        </p:nvGraphicFramePr>
        <p:xfrm>
          <a:off x="251520" y="1844824"/>
          <a:ext cx="8784976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393132"/>
            <a:ext cx="1512168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Oswald" charset="-52"/>
              </a:rPr>
              <a:t>Доходы всего</a:t>
            </a:r>
            <a:endParaRPr lang="ru-RU" sz="1800" dirty="0">
              <a:latin typeface="Oswald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1395459"/>
            <a:ext cx="122413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Oswald" charset="-52"/>
              </a:rPr>
              <a:t>1 814 336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Oswald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5936" y="1376253"/>
            <a:ext cx="122413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Oswald" charset="-52"/>
              </a:rPr>
              <a:t>1 752 402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Oswald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112" y="1367997"/>
            <a:ext cx="122413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Oswald" charset="-52"/>
              </a:rPr>
              <a:t>1 839 860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Oswald" charset="-5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6296" y="1365615"/>
            <a:ext cx="1224136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Oswald" charset="-52"/>
              </a:rPr>
              <a:t>1 844 623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Oswald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736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1" name="Rectangle 3"/>
          <p:cNvSpPr>
            <a:spLocks noChangeArrowheads="1"/>
          </p:cNvSpPr>
          <p:nvPr/>
        </p:nvSpPr>
        <p:spPr bwMode="auto">
          <a:xfrm>
            <a:off x="107950" y="4938713"/>
            <a:ext cx="896461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89" tIns="47342" rIns="94689" bIns="47342" anchor="ctr"/>
          <a:lstStyle>
            <a:lvl1pPr algn="l" defTabSz="9461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50875" indent="-250825" algn="l" defTabSz="9461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001713" indent="-200025" algn="l" defTabSz="9461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03350" indent="-201613" algn="l" defTabSz="9461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803400" indent="-200025" algn="l" defTabSz="9461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60600" indent="-200025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717800" indent="-200025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75000" indent="-200025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632200" indent="-200025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80000"/>
              <a:defRPr/>
            </a:pPr>
            <a:endParaRPr lang="ru-RU" sz="2500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19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23528" y="207963"/>
            <a:ext cx="7807647" cy="735012"/>
          </a:xfrm>
          <a:noFill/>
        </p:spPr>
        <p:txBody>
          <a:bodyPr lIns="91424" tIns="45712" rIns="91424" bIns="45712"/>
          <a:lstStyle/>
          <a:p>
            <a:r>
              <a:rPr lang="ru-RU" altLang="ru-RU" sz="2600" b="1" dirty="0" smtClean="0">
                <a:solidFill>
                  <a:srgbClr val="006F6F"/>
                </a:solidFill>
                <a:effectLst/>
                <a:latin typeface="Oswald" charset="-52"/>
              </a:rPr>
              <a:t>Структура собственных доходов бюджета Славянского района на 2024 год, %</a:t>
            </a:r>
            <a:endParaRPr lang="ru-RU" altLang="ru-RU" sz="2600" dirty="0" smtClean="0">
              <a:solidFill>
                <a:srgbClr val="006F6F"/>
              </a:solidFill>
              <a:effectLst/>
              <a:latin typeface="Oswald" charset="-52"/>
              <a:cs typeface="Times New Roman" pitchFamily="18" charset="0"/>
            </a:endParaRPr>
          </a:p>
        </p:txBody>
      </p:sp>
      <p:graphicFrame>
        <p:nvGraphicFramePr>
          <p:cNvPr id="8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4942202"/>
              </p:ext>
            </p:extLst>
          </p:nvPr>
        </p:nvGraphicFramePr>
        <p:xfrm>
          <a:off x="-1497013" y="1138238"/>
          <a:ext cx="11066463" cy="791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158" y="6107113"/>
            <a:ext cx="49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15397"/>
            <a:ext cx="1239019" cy="158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6845770" y="6326188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6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425450" y="176212"/>
            <a:ext cx="8229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lang="ru-RU" sz="2600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Безвозмездные поступления, тыс. рублей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33" name="Google Shape;133;p17"/>
          <p:cNvGraphicFramePr/>
          <p:nvPr>
            <p:extLst>
              <p:ext uri="{D42A27DB-BD31-4B8C-83A1-F6EECF244321}">
                <p14:modId xmlns:p14="http://schemas.microsoft.com/office/powerpoint/2010/main" val="1452934813"/>
              </p:ext>
            </p:extLst>
          </p:nvPr>
        </p:nvGraphicFramePr>
        <p:xfrm>
          <a:off x="241300" y="749300"/>
          <a:ext cx="8795197" cy="5718720"/>
        </p:xfrm>
        <a:graphic>
          <a:graphicData uri="http://schemas.openxmlformats.org/drawingml/2006/table">
            <a:tbl>
              <a:tblPr>
                <a:noFill/>
                <a:tableStyleId>{4F6CD052-8965-4A92-A76A-A42449F9A9D4}</a:tableStyleId>
              </a:tblPr>
              <a:tblGrid>
                <a:gridCol w="3451105"/>
                <a:gridCol w="1317721"/>
                <a:gridCol w="1317956"/>
                <a:gridCol w="1485365"/>
                <a:gridCol w="1223050"/>
              </a:tblGrid>
              <a:tr h="43479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Наименование</a:t>
                      </a:r>
                      <a:r>
                        <a:rPr lang="en-US" sz="2000" b="1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дохода</a:t>
                      </a:r>
                      <a:endParaRPr sz="2000" b="1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Oswald" charset="-52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Oswald" charset="-52"/>
                        </a:rPr>
                        <a:t>2023 год</a:t>
                      </a:r>
                      <a:endParaRPr lang="ru-RU" sz="2000" b="1" dirty="0">
                        <a:latin typeface="Oswald" charset="-52"/>
                      </a:endParaRPr>
                    </a:p>
                  </a:txBody>
                  <a:tcPr marL="68575" marR="685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1" algn="ctr"/>
                      <a:r>
                        <a:rPr lang="ru-RU" sz="2000" b="1" i="0" dirty="0" smtClean="0">
                          <a:latin typeface="Oswald" charset="-52"/>
                        </a:rPr>
                        <a:t>2024 год</a:t>
                      </a:r>
                      <a:endParaRPr lang="ru-RU" sz="2000" b="1" i="0" dirty="0">
                        <a:latin typeface="Oswald" charset="-52"/>
                      </a:endParaRPr>
                    </a:p>
                  </a:txBody>
                  <a:tcPr marL="91450" marR="91450" marT="45725" marB="457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Oswald" charset="-52"/>
                        </a:rPr>
                        <a:t>Плановый период</a:t>
                      </a:r>
                      <a:endParaRPr lang="ru-RU" sz="2000" b="1" dirty="0">
                        <a:latin typeface="Oswald" charset="-52"/>
                      </a:endParaRPr>
                    </a:p>
                  </a:txBody>
                  <a:tcPr marL="91450" marR="91450" marT="45725" marB="457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1450" marR="91450" marT="45725" marB="457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endParaRPr sz="1600" b="1" dirty="0">
                        <a:solidFill>
                          <a:srgbClr val="00206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Oswald" charset="-52"/>
                        </a:rPr>
                        <a:t>2025 год</a:t>
                      </a:r>
                      <a:endParaRPr lang="ru-RU" sz="2000" b="1" dirty="0">
                        <a:latin typeface="Oswald" charset="-52"/>
                      </a:endParaRPr>
                    </a:p>
                  </a:txBody>
                  <a:tcPr marL="68575" marR="685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Oswald" charset="-52"/>
                        </a:rPr>
                        <a:t>2026 год</a:t>
                      </a:r>
                    </a:p>
                  </a:txBody>
                  <a:tcPr marL="68575" marR="6857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23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Безвозмездные поступления, всего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в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том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числе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: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2 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740 885,9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2 110 520,9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1 856 899,9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1 666 149,3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23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Безвозмездные поступления от других бюджетов бюджетной системы Российской Федерации, всего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-RU" sz="1800" i="0" u="none" strike="noStrike" cap="none" dirty="0" smtClean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из них: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2 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737 131,0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2 110 520,9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1 856 899,9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1 666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 149,3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2346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дотации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бюджетам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муниципальных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районов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235 145,4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215 929,8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177 533,1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120 131,6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43944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субсидии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бюджетам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муниципальных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районов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(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межбюджетные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субсидии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)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828 676,6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335 214,5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113 251,0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4 429,1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02346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субвенции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бюджетам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муниципальных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образований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 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515 385,7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1 519 856,7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1 566 115,8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1 541 588,6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5452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иные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межбюджетные</a:t>
                      </a:r>
                      <a:r>
                        <a:rPr lang="en-US" sz="1800" i="0" u="none" strike="noStrike" cap="none" dirty="0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1800" i="0" u="none" strike="noStrike" cap="none" dirty="0" err="1">
                          <a:solidFill>
                            <a:srgbClr val="002060"/>
                          </a:solidFill>
                          <a:latin typeface="Oswald" charset="-52"/>
                          <a:ea typeface="Lora"/>
                          <a:cs typeface="Lora"/>
                          <a:sym typeface="Lora"/>
                        </a:rPr>
                        <a:t>трансферты</a:t>
                      </a:r>
                      <a:endParaRPr sz="1800" dirty="0">
                        <a:solidFill>
                          <a:srgbClr val="002060"/>
                        </a:solidFill>
                        <a:latin typeface="Oswald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marL="91450" marR="91450"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157 923,3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39 519,9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Oswald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Oswald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6732240" y="6309320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7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712968" cy="116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lang="ru-RU" sz="2600" i="0" u="none" dirty="0" smtClean="0">
                <a:solidFill>
                  <a:srgbClr val="006F6F"/>
                </a:solidFill>
                <a:latin typeface="Oswald"/>
                <a:ea typeface="Oswald"/>
                <a:cs typeface="Oswald"/>
                <a:sym typeface="Oswald"/>
              </a:rPr>
              <a:t>Структура безвозмездных поступлений из бюджетов другого уровня в 2024 году,%</a:t>
            </a:r>
            <a:endParaRPr sz="2600" dirty="0">
              <a:solidFill>
                <a:srgbClr val="006F6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13268346"/>
              </p:ext>
            </p:extLst>
          </p:nvPr>
        </p:nvGraphicFramePr>
        <p:xfrm>
          <a:off x="251520" y="548680"/>
          <a:ext cx="878497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6732240" y="6309320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8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1198</Words>
  <Application>Microsoft Office PowerPoint</Application>
  <PresentationFormat>Экран (4:3)</PresentationFormat>
  <Paragraphs>383</Paragraphs>
  <Slides>20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Lora Medium</vt:lpstr>
      <vt:lpstr>Oswald</vt:lpstr>
      <vt:lpstr>Noto Sans Symbols</vt:lpstr>
      <vt:lpstr>Tahoma</vt:lpstr>
      <vt:lpstr>Arial Cyr</vt:lpstr>
      <vt:lpstr>Times New Roman</vt:lpstr>
      <vt:lpstr>Calibri</vt:lpstr>
      <vt:lpstr>Georgia</vt:lpstr>
      <vt:lpstr>Lora</vt:lpstr>
      <vt:lpstr>12_Текстура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В основу расчетов формирования доходной базы бюджета на 2024 год и плановый период 2025-2026 годов положены:</vt:lpstr>
      <vt:lpstr>Налоговые и неналоговые доходы районного бюджета на 2024-2026 годы, тыс. рублей</vt:lpstr>
      <vt:lpstr>Структура собственных доходов бюджета Славянского района на 2024 год, %</vt:lpstr>
      <vt:lpstr>Безвозмездные поступления, тыс. рублей</vt:lpstr>
      <vt:lpstr>Структура безвозмездных поступлений из бюджетов другого уровня в 2024 году,%</vt:lpstr>
      <vt:lpstr>Общие подходы к формированию расходов бюджета муниципального образования Славянский район</vt:lpstr>
      <vt:lpstr> Динамика и структура расходов бюджета муниципального образования Славянский район за 2023- 2026 годы,                        млн. рублей  </vt:lpstr>
      <vt:lpstr>Динамика расходов социально-культурной сферы муниципального образования Славянский район,  тыс. рублей</vt:lpstr>
      <vt:lpstr>Распределение бюджетных ассигнований по муниципальным программам и непрограммным направлениям деятельности, тыс. рублей</vt:lpstr>
      <vt:lpstr>Осуществление капитальных вложений в объекты муниципальной собственности, тыс. рублей</vt:lpstr>
      <vt:lpstr>Осуществление капитальных вложений в объекты муниципальной собственности, тыс. рублей</vt:lpstr>
      <vt:lpstr>Распределение бюджетных ассигнований  по непрограммным направлениям деятельности,  тыс. рублей</vt:lpstr>
      <vt:lpstr>Обязательства муниципального образования Славянский район, тыс. рублей</vt:lpstr>
      <vt:lpstr>Дотации на выравнивание бюджетной обеспеченности поселений</vt:lpstr>
      <vt:lpstr>Структура расходов за счет средств местного бюджета муниципального образования Славянский район в 2024 г., тыс. рублей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budget</dc:creator>
  <cp:lastModifiedBy>budget</cp:lastModifiedBy>
  <cp:revision>204</cp:revision>
  <cp:lastPrinted>2022-12-09T12:04:56Z</cp:lastPrinted>
  <dcterms:modified xsi:type="dcterms:W3CDTF">2023-11-24T07:18:43Z</dcterms:modified>
</cp:coreProperties>
</file>