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3"/>
  </p:notesMasterIdLst>
  <p:sldIdLst>
    <p:sldId id="256" r:id="rId2"/>
    <p:sldId id="257" r:id="rId3"/>
    <p:sldId id="261" r:id="rId4"/>
    <p:sldId id="259" r:id="rId5"/>
    <p:sldId id="264" r:id="rId6"/>
    <p:sldId id="265" r:id="rId7"/>
    <p:sldId id="262" r:id="rId8"/>
    <p:sldId id="260" r:id="rId9"/>
    <p:sldId id="263" r:id="rId10"/>
    <p:sldId id="258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5ADA7-5F62-428C-9340-455DF95EC3E8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3D9CC-87A8-4D47-BE90-EDC4137FD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7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D9CC-87A8-4D47-BE90-EDC4137FD7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2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291E2C-B1B1-403F-96E8-7BC7FF6818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ED7730-B1DF-4DDC-B40B-8398D562D78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9697" r="10588" b="16288"/>
          <a:stretch/>
        </p:blipFill>
        <p:spPr bwMode="auto">
          <a:xfrm>
            <a:off x="0" y="0"/>
            <a:ext cx="12192000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46385" y="1652954"/>
            <a:ext cx="7640515" cy="4343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30822"/>
            <a:ext cx="10396882" cy="9935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Родину, за честь и свободу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80-ая годовщина освобождения Славянского района от немецко-фашистских захватчиков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7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9697" r="10588" b="16288"/>
          <a:stretch/>
        </p:blipFill>
        <p:spPr bwMode="auto">
          <a:xfrm>
            <a:off x="0" y="0"/>
            <a:ext cx="12192000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2" y="1717430"/>
            <a:ext cx="7684476" cy="468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0678"/>
            <a:ext cx="10396882" cy="150348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Специальной комиссией было установлено, что от рук немецко-фашистских захватчиков в станице Славянской погибло 550 мирных граждан и расстреляно 435 советских военнопленных. в славянской земле навечно остались лежать более 20 тысяч воинов-освободителей нашего района. 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1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9697" r="10588" b="16288"/>
          <a:stretch/>
        </p:blipFill>
        <p:spPr bwMode="auto">
          <a:xfrm>
            <a:off x="0" y="0"/>
            <a:ext cx="12192000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092569"/>
            <a:ext cx="10394707" cy="4176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Ф. Р-127, ОП. 1, д.16,17,18, 19, 20. </a:t>
            </a:r>
          </a:p>
          <a:p>
            <a:pPr marL="0" indent="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Опись фотодокументов д.  282, 283, 284, 285.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Справочно-информационный фонд (СИФ):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Андрияш Н.А., Заболотный Н.Л. Славянск-на-Кубани и Славянский район. Страницы истории. - Краснодар: Советская Кубань, 1995 г. – 176 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Решмет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Славянский район: история и современность. – Краснодар: диапазон-в, 2017. – 544 с.  </a:t>
            </a:r>
          </a:p>
          <a:p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6185"/>
            <a:ext cx="10396882" cy="10287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Используемые архивные документы архивного отдела управления делами 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администрации муниципального образования Славянский район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9697" r="10588" b="16288"/>
          <a:stretch/>
        </p:blipFill>
        <p:spPr bwMode="auto">
          <a:xfrm>
            <a:off x="0" y="0"/>
            <a:ext cx="12192000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8458200" y="1134208"/>
            <a:ext cx="1987062" cy="439615"/>
          </a:xfrm>
        </p:spPr>
        <p:txBody>
          <a:bodyPr>
            <a:normAutofit/>
          </a:bodyPr>
          <a:lstStyle/>
          <a:p>
            <a:pPr algn="r"/>
            <a:r>
              <a:rPr lang="ru-RU" sz="1000" i="1" u="sng" dirty="0" smtClean="0"/>
              <a:t>Война сорвала людей с обжитых мест </a:t>
            </a:r>
            <a:endParaRPr lang="ru-RU" sz="1000" i="1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5315" y="351692"/>
            <a:ext cx="11183815" cy="96715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Славянский район и станицу славянскую немцы начали бомбить 8 августа 1942 года.При отступлении через железнодорожную станцию советские части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вынуждены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 были взрывать жизненно важные объекты.</a:t>
            </a:r>
          </a:p>
          <a:p>
            <a:pPr marL="0" indent="0" algn="ctr">
              <a:buNone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03" y="1573824"/>
            <a:ext cx="8378882" cy="483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3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9697" r="10588" b="16288"/>
          <a:stretch/>
        </p:blipFill>
        <p:spPr bwMode="auto">
          <a:xfrm>
            <a:off x="0" y="0"/>
            <a:ext cx="12192000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1015" y="386862"/>
            <a:ext cx="11368454" cy="84406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На оккупированных территориях захватчики вели себя нагло и бесцеремонно.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Славянцы столкнулись со всеми ужасами фашизма: захватом заложников, расстрелом мирного населения, грабежами и  насилием. </a:t>
            </a:r>
          </a:p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9"/>
          <a:stretch/>
        </p:blipFill>
        <p:spPr>
          <a:xfrm>
            <a:off x="1758462" y="1556239"/>
            <a:ext cx="8848820" cy="490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2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9697" r="10588" b="16288"/>
          <a:stretch/>
        </p:blipFill>
        <p:spPr bwMode="auto">
          <a:xfrm>
            <a:off x="0" y="0"/>
            <a:ext cx="12192000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2" y="773723"/>
            <a:ext cx="10111152" cy="524900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домах местных жителей после захвата станицы Славянской был расквартирован румынский корпус.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На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второй день в районе улицы Стаханова убили румынского офицера, после этого захватчики взяли в заложники несколько сот  человек. В основном это были пожилые мужчины и подростки. Их сутки держали в подвале Южной школы, а потом, выстроив в шеренгу, фашисты вывели из строя каждого пятого, и 13 августа за станицей расстреляли 53 наших земляка. Сегодня останки погибших покоятся в братской могиле.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58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9697" r="10588" b="16288"/>
          <a:stretch/>
        </p:blipFill>
        <p:spPr bwMode="auto">
          <a:xfrm>
            <a:off x="0" y="0"/>
            <a:ext cx="12192000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80" y="1600200"/>
            <a:ext cx="8141675" cy="493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5847"/>
            <a:ext cx="10700237" cy="1274884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Труд женщин и подростков немецко-фашистские захватчики использовали для расчистки и ремонта дорог. Особенно тяжелой была морозная зима 1942-1943 года. Изможденные, голодные люди кирками сбивали ледяные глыбы дорожной грязи, на руках переносили их и сбрасывали в колеи и выбоины. Вручную разравнивали многие километры разбитых военной техникой дорог. Но машины все равно застревали, и их приходилось толкать. Под вооруженной охраной станичники носили бревна для строительства блиндажей, разбирали кирпичные здания и укладывали кирпич на дорогу.   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9697" r="10588" b="16288"/>
          <a:stretch/>
        </p:blipFill>
        <p:spPr bwMode="auto">
          <a:xfrm>
            <a:off x="0" y="0"/>
            <a:ext cx="12192000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56138"/>
            <a:ext cx="10394707" cy="2628900"/>
          </a:xfrm>
        </p:spPr>
        <p:txBody>
          <a:bodyPr>
            <a:noAutofit/>
          </a:bodyPr>
          <a:lstStyle/>
          <a:p>
            <a:pPr algn="just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15 марта 1943 года штабом 37-й армии был разработан план Славянской наступательной операции, согласно которому 295-й стрелковой дивизии предстояло вести бой за станицу Славянскую передовыми и разведывательными отрядами, а 20 марта задача дивизии была уточнена: теперь она должна была форсировать реку всеми своими силами и овладеть станицей ударом с севера.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9697" r="10588" b="16288"/>
          <a:stretch/>
        </p:blipFill>
        <p:spPr bwMode="auto">
          <a:xfrm>
            <a:off x="0" y="0"/>
            <a:ext cx="12192000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355" y="1485898"/>
            <a:ext cx="4831813" cy="378071"/>
          </a:xfrm>
        </p:spPr>
        <p:txBody>
          <a:bodyPr>
            <a:normAutofit/>
          </a:bodyPr>
          <a:lstStyle/>
          <a:p>
            <a:pPr algn="r"/>
            <a:r>
              <a:rPr lang="ru-RU" sz="1300" i="1" u="sng" dirty="0" smtClean="0"/>
              <a:t>В родную станицу, 1943 год. </a:t>
            </a:r>
            <a:endParaRPr lang="ru-RU" sz="1300" i="1" u="sng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5" r="-1" b="11260"/>
          <a:stretch/>
        </p:blipFill>
        <p:spPr>
          <a:xfrm>
            <a:off x="401065" y="1828799"/>
            <a:ext cx="5454612" cy="458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22" y="1828799"/>
            <a:ext cx="5601266" cy="458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27538"/>
            <a:ext cx="10700237" cy="9583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ночь на 23 марта 1943 года оккупанты, обосновавшиеся в станице, оказались в ситуации, когда их могли быстро взять в окружение. К тому моменту уже была освобождена северо-западная часть района и юго-западные подступы к Славянской. Поэтому в ночь на 23 марта немцы, оставив прикрытия на Кубани и реке Протоке, основными силами начали отступление.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</a:b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6673361" y="1485899"/>
            <a:ext cx="4835769" cy="37807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1400" i="1" u="sng" dirty="0" smtClean="0"/>
              <a:t>Сбитый  немецкий транспортный самолет,  перевозивший солдат, на аэродроме станицы Славянской, 1943 </a:t>
            </a:r>
            <a:r>
              <a:rPr lang="ru-RU" sz="1000" i="1" u="sng" dirty="0" smtClean="0"/>
              <a:t>год. </a:t>
            </a:r>
            <a:endParaRPr lang="ru-RU" sz="1000" i="1" u="sng" dirty="0"/>
          </a:p>
        </p:txBody>
      </p:sp>
    </p:spTree>
    <p:extLst>
      <p:ext uri="{BB962C8B-B14F-4D97-AF65-F5344CB8AC3E}">
        <p14:creationId xmlns:p14="http://schemas.microsoft.com/office/powerpoint/2010/main" val="26513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9697" r="10588" b="16288"/>
          <a:stretch/>
        </p:blipFill>
        <p:spPr bwMode="auto">
          <a:xfrm>
            <a:off x="0" y="0"/>
            <a:ext cx="12192000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18190" y="1195755"/>
            <a:ext cx="5273355" cy="360483"/>
          </a:xfrm>
        </p:spPr>
        <p:txBody>
          <a:bodyPr>
            <a:noAutofit/>
          </a:bodyPr>
          <a:lstStyle/>
          <a:p>
            <a:pPr algn="r"/>
            <a:r>
              <a:rPr lang="ru-RU" sz="1000" i="1" u="sng" dirty="0" smtClean="0"/>
              <a:t>Огневая точка гитлеровских войск, разгромленная советскими артиллеристами  на «Голубой линии» в Славянском районе </a:t>
            </a:r>
            <a:endParaRPr lang="ru-RU" sz="1000" i="1" u="sng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" y="1556237"/>
            <a:ext cx="5285277" cy="475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88" y="1556237"/>
            <a:ext cx="5384800" cy="475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7731"/>
            <a:ext cx="10394707" cy="88802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Враг не желал сдаваться без боя, проявлял отчаянное сопротивление, что вполне объяснимо, ведь это был их последний оборонительный рубеж перед «Голубой линией».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9697" r="10588" b="16288"/>
          <a:stretch/>
        </p:blipFill>
        <p:spPr bwMode="auto">
          <a:xfrm>
            <a:off x="0" y="0"/>
            <a:ext cx="12192000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18191" y="1573822"/>
            <a:ext cx="5255771" cy="474784"/>
          </a:xfrm>
        </p:spPr>
        <p:txBody>
          <a:bodyPr>
            <a:normAutofit/>
          </a:bodyPr>
          <a:lstStyle/>
          <a:p>
            <a:pPr algn="r"/>
            <a:r>
              <a:rPr lang="ru-RU" sz="1000" i="1" u="sng" dirty="0" smtClean="0"/>
              <a:t>Бойцы 389-й стрелковой дивизии </a:t>
            </a:r>
            <a:endParaRPr lang="ru-RU" sz="1000" i="1" u="sng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" y="2048607"/>
            <a:ext cx="5433646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91" y="2048606"/>
            <a:ext cx="5384800" cy="445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77007"/>
            <a:ext cx="10700237" cy="1178167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На рассвете, сломив сопротивление отрядов прикрытия, в станицу ворвались советские войска. А уже в 9 часов утра бойцы 295-й и 389-й стрелковых дивизий прошли по улицам освобожденной станицы Славянской</a:t>
            </a:r>
            <a:r>
              <a:rPr lang="ru-RU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 panose="02060609030202000504" pitchFamily="49" charset="0"/>
                <a:ea typeface="Anonymous Pro" panose="02060609030202000504" pitchFamily="49" charset="0"/>
              </a:rPr>
              <a:t>. 31 марта была освобождена станица Анастасиевская, а в первых числах апреля, освободив хутора Ханьков, Прикубанский и Коржевский, советские войска подошли к реке Курка. Дальше их ждали бои на «голубой линии».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619</TotalTime>
  <Words>605</Words>
  <Application>Microsoft Office PowerPoint</Application>
  <PresentationFormat>Произвольный</PresentationFormat>
  <Paragraphs>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За Родину, за честь и свободу!  80-ая годовщина освобождения Славянского района от немецко-фашистских захватчиков</vt:lpstr>
      <vt:lpstr>Презентация PowerPoint</vt:lpstr>
      <vt:lpstr>Презентация PowerPoint</vt:lpstr>
      <vt:lpstr>Презентация PowerPoint</vt:lpstr>
      <vt:lpstr>Труд женщин и подростков немецко-фашистские захватчики использовали для расчистки и ремонта дорог. Особенно тяжелой была морозная зима 1942-1943 года. Изможденные, голодные люди кирками сбивали ледяные глыбы дорожной грязи, на руках переносили их и сбрасывали в колеи и выбоины. Вручную разравнивали многие километры разбитых военной техникой дорог. Но машины все равно застревали, и их приходилось толкать. Под вооруженной охраной станичники носили бревна для строительства блиндажей, разбирали кирпичные здания и укладывали кирпич на дорогу.   </vt:lpstr>
      <vt:lpstr>Презентация PowerPoint</vt:lpstr>
      <vt:lpstr>В ночь на 23 марта 1943 года оккупанты, обосновавшиеся в станице, оказались в ситуации, когда их могли быстро взять в окружение. К тому моменту уже была освобождена северо-западная часть района и юго-западные подступы к Славянской. Поэтому в ночь на 23 марта немцы, оставив прикрытия на Кубани и реке Протоке, основными силами начали отступление. </vt:lpstr>
      <vt:lpstr>Враг не желал сдаваться без боя, проявлял отчаянное сопротивление, что вполне объяснимо, ведь это был их последний оборонительный рубеж перед «Голубой линией». </vt:lpstr>
      <vt:lpstr>На рассвете, сломив сопротивление отрядов прикрытия, в станицу ворвались советские войска. А уже в 9 часов утра бойцы 295-й и 389-й стрелковых дивизий прошли по улицам освобожденной станицы Славянской. 31 марта была освобождена станица Анастасиевская, а в первых числах апреля, освободив хутора Ханьков, Прикубанский и Коржевский, советские войска подошли к реке Курка. Дальше их ждали бои на «голубой линии».  </vt:lpstr>
      <vt:lpstr>Специальной комиссией было установлено, что от рук немецко-фашистских захватчиков в станице Славянской погибло 550 мирных граждан и расстреляно 435 советских военнопленных. в славянской земле навечно остались лежать более 20 тысяч воинов-освободителей нашего района. </vt:lpstr>
      <vt:lpstr>Используемые архивные документы архивного отдела управления делами  администрации муниципального образования Славянский район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Миронова Наталья Викторовна</dc:creator>
  <cp:lastModifiedBy>Щеглова НВ</cp:lastModifiedBy>
  <cp:revision>50</cp:revision>
  <dcterms:created xsi:type="dcterms:W3CDTF">2023-02-22T10:24:36Z</dcterms:created>
  <dcterms:modified xsi:type="dcterms:W3CDTF">2023-03-21T05:56:33Z</dcterms:modified>
</cp:coreProperties>
</file>