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2" r:id="rId1"/>
  </p:sldMasterIdLst>
  <p:notesMasterIdLst>
    <p:notesMasterId r:id="rId43"/>
  </p:notesMasterIdLst>
  <p:handoutMasterIdLst>
    <p:handoutMasterId r:id="rId44"/>
  </p:handoutMasterIdLst>
  <p:sldIdLst>
    <p:sldId id="641" r:id="rId2"/>
    <p:sldId id="715" r:id="rId3"/>
    <p:sldId id="616" r:id="rId4"/>
    <p:sldId id="633" r:id="rId5"/>
    <p:sldId id="709" r:id="rId6"/>
    <p:sldId id="692" r:id="rId7"/>
    <p:sldId id="693" r:id="rId8"/>
    <p:sldId id="617" r:id="rId9"/>
    <p:sldId id="619" r:id="rId10"/>
    <p:sldId id="621" r:id="rId11"/>
    <p:sldId id="640" r:id="rId12"/>
    <p:sldId id="712" r:id="rId13"/>
    <p:sldId id="720" r:id="rId14"/>
    <p:sldId id="634" r:id="rId15"/>
    <p:sldId id="690" r:id="rId16"/>
    <p:sldId id="721" r:id="rId17"/>
    <p:sldId id="656" r:id="rId18"/>
    <p:sldId id="708" r:id="rId19"/>
    <p:sldId id="660" r:id="rId20"/>
    <p:sldId id="662" r:id="rId21"/>
    <p:sldId id="663" r:id="rId22"/>
    <p:sldId id="664" r:id="rId23"/>
    <p:sldId id="673" r:id="rId24"/>
    <p:sldId id="713" r:id="rId25"/>
    <p:sldId id="722" r:id="rId26"/>
    <p:sldId id="714" r:id="rId27"/>
    <p:sldId id="691" r:id="rId28"/>
    <p:sldId id="711" r:id="rId29"/>
    <p:sldId id="716" r:id="rId30"/>
    <p:sldId id="686" r:id="rId31"/>
    <p:sldId id="702" r:id="rId32"/>
    <p:sldId id="706" r:id="rId33"/>
    <p:sldId id="707" r:id="rId34"/>
    <p:sldId id="703" r:id="rId35"/>
    <p:sldId id="704" r:id="rId36"/>
    <p:sldId id="717" r:id="rId37"/>
    <p:sldId id="699" r:id="rId38"/>
    <p:sldId id="651" r:id="rId39"/>
    <p:sldId id="682" r:id="rId40"/>
    <p:sldId id="683" r:id="rId41"/>
    <p:sldId id="719" r:id="rId42"/>
  </p:sldIdLst>
  <p:sldSz cx="9144000" cy="6858000" type="screen4x3"/>
  <p:notesSz cx="6797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4EF"/>
    <a:srgbClr val="003399"/>
    <a:srgbClr val="003300"/>
    <a:srgbClr val="336600"/>
    <a:srgbClr val="006600"/>
    <a:srgbClr val="339933"/>
    <a:srgbClr val="00CC66"/>
    <a:srgbClr val="000099"/>
    <a:srgbClr val="F0E184"/>
    <a:srgbClr val="EFE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8757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8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Урожай</c:v>
                </c:pt>
              </c:strCache>
            </c:strRef>
          </c:tx>
          <c:spPr>
            <a:solidFill>
              <a:srgbClr val="FFC000"/>
            </a:solidFill>
          </c:spPr>
          <c:explosion val="25"/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Многолетние насаждения</c:v>
                </c:pt>
              </c:strCache>
            </c:strRef>
          </c:tx>
          <c:spPr>
            <a:solidFill>
              <a:srgbClr val="FFC000"/>
            </a:solidFill>
          </c:spPr>
          <c:explosion val="25"/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100/0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премия, 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95/15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премия, 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80/40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премия, 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54304"/>
        <c:axId val="81955840"/>
      </c:barChart>
      <c:catAx>
        <c:axId val="81954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1955840"/>
        <c:crosses val="autoZero"/>
        <c:auto val="1"/>
        <c:lblAlgn val="ctr"/>
        <c:lblOffset val="100"/>
        <c:noMultiLvlLbl val="0"/>
      </c:catAx>
      <c:valAx>
        <c:axId val="819558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195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100/0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выплата, 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95/15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выплата, 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21803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80/40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Страховая выплата, 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02208"/>
        <c:axId val="83503744"/>
      </c:barChart>
      <c:catAx>
        <c:axId val="83502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83503744"/>
        <c:crosses val="autoZero"/>
        <c:auto val="1"/>
        <c:lblAlgn val="ctr"/>
        <c:lblOffset val="100"/>
        <c:noMultiLvlLbl val="0"/>
      </c:catAx>
      <c:valAx>
        <c:axId val="835037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3502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Атмосферная засуха</c:v>
                </c:pt>
                <c:pt idx="1">
                  <c:v>Почвенная засуха</c:v>
                </c:pt>
                <c:pt idx="2">
                  <c:v>Суховей</c:v>
                </c:pt>
                <c:pt idx="3">
                  <c:v>Переувлажнение почвы</c:v>
                </c:pt>
                <c:pt idx="4">
                  <c:v>Заморозки</c:v>
                </c:pt>
                <c:pt idx="5">
                  <c:v>Град</c:v>
                </c:pt>
                <c:pt idx="6">
                  <c:v>Сильный ветер</c:v>
                </c:pt>
                <c:pt idx="7">
                  <c:v>Вымерзание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574.4</c:v>
                </c:pt>
                <c:pt idx="1">
                  <c:v>394.9</c:v>
                </c:pt>
                <c:pt idx="2">
                  <c:v>223.4</c:v>
                </c:pt>
                <c:pt idx="3">
                  <c:v>55.8</c:v>
                </c:pt>
                <c:pt idx="4">
                  <c:v>42.5</c:v>
                </c:pt>
                <c:pt idx="5">
                  <c:v>28</c:v>
                </c:pt>
                <c:pt idx="6">
                  <c:v>4.5999999999999996</c:v>
                </c:pt>
                <c:pt idx="7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225728"/>
        <c:axId val="93227264"/>
      </c:barChart>
      <c:catAx>
        <c:axId val="932257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3227264"/>
        <c:crosses val="autoZero"/>
        <c:auto val="1"/>
        <c:lblAlgn val="ctr"/>
        <c:lblOffset val="100"/>
        <c:noMultiLvlLbl val="0"/>
      </c:catAx>
      <c:valAx>
        <c:axId val="932272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322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5F62F-1BC3-4D08-81F3-26ED6A7CA57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7317FE-B030-49AE-9003-06B3F8337D28}">
      <dgm:prSet phldrT="[Текст]" custT="1"/>
      <dgm:spPr>
        <a:xfrm>
          <a:off x="0" y="0"/>
          <a:ext cx="6819877" cy="505496"/>
        </a:xfrm>
        <a:solidFill>
          <a:srgbClr val="72A376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b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Выбрать страховую компанию</a:t>
          </a:r>
          <a:r>
            <a:rPr lang="en-US" sz="1800" b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800" b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800" b="0" dirty="0">
            <a:solidFill>
              <a:schemeClr val="accent4">
                <a:lumMod val="50000"/>
              </a:schemeClr>
            </a:solidFill>
            <a:latin typeface="Trebuchet MS"/>
            <a:ea typeface="+mn-ea"/>
            <a:cs typeface="+mn-cs"/>
          </a:endParaRPr>
        </a:p>
      </dgm:t>
    </dgm:pt>
    <dgm:pt modelId="{2F42F0C2-84D3-406D-9ADA-ABF8CCF822E3}" type="parTrans" cxnId="{2230A340-1CEC-44FA-A16E-1DD69247488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094D041-A7C0-4FF1-B816-384C22A4CB02}" type="sibTrans" cxnId="{2230A340-1CEC-44FA-A16E-1DD692474889}">
      <dgm:prSet/>
      <dgm:spPr>
        <a:xfrm>
          <a:off x="5600962" y="363927"/>
          <a:ext cx="328572" cy="328572"/>
        </a:xfrm>
        <a:solidFill>
          <a:srgbClr val="B0CCB0">
            <a:lumMod val="75000"/>
            <a:alpha val="90000"/>
          </a:srgbClr>
        </a:solidFill>
        <a:ln w="15875" cap="flat" cmpd="sng" algn="ctr">
          <a:solidFill>
            <a:srgbClr val="72A3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rgbClr val="002060"/>
            </a:solidFill>
            <a:latin typeface="Trebuchet MS"/>
            <a:ea typeface="+mn-ea"/>
            <a:cs typeface="+mn-cs"/>
          </a:endParaRPr>
        </a:p>
      </dgm:t>
    </dgm:pt>
    <dgm:pt modelId="{FB94DF3B-7B42-410C-802D-DDE78635DD43}">
      <dgm:prSet phldrT="[Текст]" custT="1"/>
      <dgm:spPr>
        <a:xfrm>
          <a:off x="189628" y="574627"/>
          <a:ext cx="6819877" cy="505496"/>
        </a:xfrm>
        <a:solidFill>
          <a:srgbClr val="72A376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b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Ознакомиться со стандартными  Правилами страхования</a:t>
          </a:r>
          <a:endParaRPr lang="ru-RU" sz="1800" b="0" dirty="0">
            <a:solidFill>
              <a:schemeClr val="accent4">
                <a:lumMod val="50000"/>
              </a:schemeClr>
            </a:solidFill>
            <a:latin typeface="Trebuchet MS"/>
            <a:ea typeface="+mn-ea"/>
            <a:cs typeface="+mn-cs"/>
          </a:endParaRPr>
        </a:p>
      </dgm:t>
    </dgm:pt>
    <dgm:pt modelId="{BC1D96C5-5B36-4980-995F-B7206D56B1FB}" type="parTrans" cxnId="{2B392E89-938C-4F0B-9D08-1EAC31F5B51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3BE5A11-C9BF-4764-BD39-9CA9E6BA5AD9}" type="sibTrans" cxnId="{2B392E89-938C-4F0B-9D08-1EAC31F5B519}">
      <dgm:prSet/>
      <dgm:spPr>
        <a:xfrm>
          <a:off x="6110238" y="939631"/>
          <a:ext cx="328572" cy="328572"/>
        </a:xfrm>
        <a:solidFill>
          <a:srgbClr val="B0CCB0">
            <a:lumMod val="75000"/>
            <a:alpha val="90000"/>
          </a:srgbClr>
        </a:solidFill>
        <a:ln w="15875" cap="flat" cmpd="sng" algn="ctr">
          <a:solidFill>
            <a:srgbClr val="72A3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rgbClr val="002060"/>
            </a:solidFill>
            <a:latin typeface="Trebuchet MS"/>
            <a:ea typeface="+mn-ea"/>
            <a:cs typeface="+mn-cs"/>
          </a:endParaRPr>
        </a:p>
      </dgm:t>
    </dgm:pt>
    <dgm:pt modelId="{F37380CF-6AA1-4FE9-9FFC-528E4BC1A8FB}">
      <dgm:prSet phldrT="[Текст]" custT="1"/>
      <dgm:spPr>
        <a:xfrm>
          <a:off x="432043" y="1151407"/>
          <a:ext cx="6819877" cy="505496"/>
        </a:xfrm>
        <a:solidFill>
          <a:srgbClr val="72A376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b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Подать заявление в страховую компанию</a:t>
          </a:r>
          <a:endParaRPr lang="ru-RU" sz="1800" b="0" dirty="0">
            <a:solidFill>
              <a:schemeClr val="accent4">
                <a:lumMod val="50000"/>
              </a:schemeClr>
            </a:solidFill>
            <a:latin typeface="Trebuchet MS"/>
            <a:ea typeface="+mn-ea"/>
            <a:cs typeface="+mn-cs"/>
          </a:endParaRPr>
        </a:p>
      </dgm:t>
    </dgm:pt>
    <dgm:pt modelId="{EA790F22-A5A4-4200-81F1-0CA4B7D15461}" type="parTrans" cxnId="{9C272F34-A54E-4EEC-85BA-06D98FD02B8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214C3B6-888B-408F-9942-FC479BEA2432}" type="sibTrans" cxnId="{9C272F34-A54E-4EEC-85BA-06D98FD02B86}">
      <dgm:prSet/>
      <dgm:spPr>
        <a:xfrm>
          <a:off x="6619515" y="1506910"/>
          <a:ext cx="328572" cy="328572"/>
        </a:xfrm>
        <a:solidFill>
          <a:srgbClr val="B0CCB0">
            <a:lumMod val="75000"/>
            <a:alpha val="90000"/>
          </a:srgbClr>
        </a:solidFill>
        <a:ln w="15875" cap="flat" cmpd="sng" algn="ctr">
          <a:solidFill>
            <a:srgbClr val="72A3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rgbClr val="002060"/>
            </a:solidFill>
            <a:latin typeface="Trebuchet MS"/>
            <a:ea typeface="+mn-ea"/>
            <a:cs typeface="+mn-cs"/>
          </a:endParaRPr>
        </a:p>
      </dgm:t>
    </dgm:pt>
    <dgm:pt modelId="{7245681B-1B60-4403-B5DE-283155AA29E1}">
      <dgm:prSet custT="1"/>
      <dgm:spPr>
        <a:xfrm>
          <a:off x="720083" y="1727111"/>
          <a:ext cx="6819877" cy="505496"/>
        </a:xfrm>
        <a:solidFill>
          <a:srgbClr val="72A376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b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Заключить договор страхования</a:t>
          </a:r>
          <a:endParaRPr lang="ru-RU" sz="1800" b="0" dirty="0">
            <a:solidFill>
              <a:schemeClr val="accent4">
                <a:lumMod val="50000"/>
              </a:schemeClr>
            </a:solidFill>
            <a:latin typeface="Trebuchet MS"/>
            <a:ea typeface="+mn-ea"/>
            <a:cs typeface="+mn-cs"/>
          </a:endParaRPr>
        </a:p>
      </dgm:t>
    </dgm:pt>
    <dgm:pt modelId="{F221523B-D502-4F75-9009-0B45F5C03CDF}" type="parTrans" cxnId="{DF3D57D2-D486-4ECD-9922-54594071687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B2F9EF5-7D33-4CB9-B70C-A01D3F26634C}" type="sibTrans" cxnId="{DF3D57D2-D486-4ECD-9922-545940716875}">
      <dgm:prSet/>
      <dgm:spPr>
        <a:xfrm>
          <a:off x="7128792" y="2088231"/>
          <a:ext cx="328572" cy="328572"/>
        </a:xfrm>
        <a:solidFill>
          <a:srgbClr val="B0CCB0">
            <a:lumMod val="75000"/>
            <a:alpha val="90000"/>
          </a:srgbClr>
        </a:solidFill>
        <a:ln w="15875" cap="flat" cmpd="sng" algn="ctr">
          <a:solidFill>
            <a:srgbClr val="72A3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rgbClr val="002060"/>
            </a:solidFill>
            <a:latin typeface="Trebuchet MS"/>
            <a:ea typeface="+mn-ea"/>
            <a:cs typeface="+mn-cs"/>
          </a:endParaRPr>
        </a:p>
      </dgm:t>
    </dgm:pt>
    <dgm:pt modelId="{77ABAC4B-936D-4E13-ACE7-46E503F9CF1E}">
      <dgm:prSet custT="1"/>
      <dgm:spPr>
        <a:xfrm>
          <a:off x="936105" y="2302815"/>
          <a:ext cx="6819877" cy="505496"/>
        </a:xfrm>
        <a:solidFill>
          <a:srgbClr val="72A376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ru-RU" sz="1800" b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Оплатить  Страховщику 50%  начисленной страховой премии. В случае отсутствия субсидий оплатить вторую часть страховой премии.</a:t>
          </a:r>
          <a:endParaRPr lang="ru-RU" sz="1800" b="0" dirty="0">
            <a:solidFill>
              <a:schemeClr val="accent4">
                <a:lumMod val="50000"/>
              </a:schemeClr>
            </a:solidFill>
            <a:latin typeface="Trebuchet MS"/>
            <a:ea typeface="+mn-ea"/>
            <a:cs typeface="+mn-cs"/>
          </a:endParaRPr>
        </a:p>
      </dgm:t>
    </dgm:pt>
    <dgm:pt modelId="{8480647A-AB58-49AF-A48A-47EC21AD63EB}" type="parTrans" cxnId="{2E62CDD0-5365-4967-987B-48F56D321F3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DB9E3B7-46E8-4D35-8ED0-391F5FC0BDF0}" type="sibTrans" cxnId="{2E62CDD0-5365-4967-987B-48F56D321F3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5FA0C52-22BA-40E1-BDAA-F935036743E5}" type="pres">
      <dgm:prSet presAssocID="{4DC5F62F-1BC3-4D08-81F3-26ED6A7CA57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59DB2-76C6-4730-AA72-6D97337569B6}" type="pres">
      <dgm:prSet presAssocID="{4DC5F62F-1BC3-4D08-81F3-26ED6A7CA57B}" presName="dummyMaxCanvas" presStyleCnt="0">
        <dgm:presLayoutVars/>
      </dgm:prSet>
      <dgm:spPr/>
    </dgm:pt>
    <dgm:pt modelId="{B6FD3044-27F4-42E1-B8C3-7FAAB4325382}" type="pres">
      <dgm:prSet presAssocID="{4DC5F62F-1BC3-4D08-81F3-26ED6A7CA57B}" presName="FiveNodes_1" presStyleLbl="node1" presStyleIdx="0" presStyleCnt="5" custScaleY="122824" custLinFactNeighborY="-524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6336B42-3B4E-492A-B350-D4E47E40591E}" type="pres">
      <dgm:prSet presAssocID="{4DC5F62F-1BC3-4D08-81F3-26ED6A7CA57B}" presName="FiveNodes_2" presStyleLbl="node1" presStyleIdx="1" presStyleCnt="5" custLinFactNeighborX="-4687" custLinFactNeighborY="26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51FDA10-E58F-4E1B-921A-1EE0D62028C8}" type="pres">
      <dgm:prSet presAssocID="{4DC5F62F-1BC3-4D08-81F3-26ED6A7CA57B}" presName="FiveNodes_3" presStyleLbl="node1" presStyleIdx="2" presStyleCnt="5" custLinFactNeighborX="-8600" custLinFactNeighborY="-43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87B8115-824B-435D-8D31-1B0FF6DCB763}" type="pres">
      <dgm:prSet presAssocID="{4DC5F62F-1BC3-4D08-81F3-26ED6A7CA57B}" presName="FiveNodes_4" presStyleLbl="node1" presStyleIdx="3" presStyleCnt="5" custLinFactNeighborX="-11844" custLinFactNeighborY="-790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65E2B7E-08BD-45BD-AA88-3AF8E231674F}" type="pres">
      <dgm:prSet presAssocID="{4DC5F62F-1BC3-4D08-81F3-26ED6A7CA57B}" presName="FiveNodes_5" presStyleLbl="node1" presStyleIdx="4" presStyleCnt="5" custScaleY="120965" custLinFactNeighborX="-16144" custLinFactNeighborY="1001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8B2D394-B518-459D-8611-25E289E48C61}" type="pres">
      <dgm:prSet presAssocID="{4DC5F62F-1BC3-4D08-81F3-26ED6A7CA57B}" presName="FiveConn_1-2" presStyleLbl="fgAccFollowNode1" presStyleIdx="0" presStyleCnt="4" custLinFactX="-100000" custLinFactNeighborX="-170973" custLinFactNeighborY="29189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394D33C3-B78F-4960-BBAB-30036C8E95A0}" type="pres">
      <dgm:prSet presAssocID="{4DC5F62F-1BC3-4D08-81F3-26ED6A7CA57B}" presName="FiveConn_2-3" presStyleLbl="fgAccFollowNode1" presStyleIdx="1" presStyleCnt="4" custLinFactX="-100000" custLinFactNeighborX="-170973" custLinFactNeighborY="1157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943D0A95-00C9-4DDA-93C3-58DCA7EBB7F6}" type="pres">
      <dgm:prSet presAssocID="{4DC5F62F-1BC3-4D08-81F3-26ED6A7CA57B}" presName="FiveConn_3-4" presStyleLbl="fgAccFollowNode1" presStyleIdx="2" presStyleCnt="4" custLinFactX="-100000" custLinFactNeighborX="-170973" custLinFactNeighborY="3866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18E13913-A55C-4D65-929C-546AE8B3E716}" type="pres">
      <dgm:prSet presAssocID="{4DC5F62F-1BC3-4D08-81F3-26ED6A7CA57B}" presName="FiveConn_4-5" presStyleLbl="fgAccFollowNode1" presStyleIdx="3" presStyleCnt="4" custLinFactX="-100000" custLinFactNeighborX="-170973" custLinFactNeighborY="6880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7E03C0FF-E610-4638-A76D-AF58D830D6AA}" type="pres">
      <dgm:prSet presAssocID="{4DC5F62F-1BC3-4D08-81F3-26ED6A7CA57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22772-2F9D-4E0B-B708-A4F18A42CD90}" type="pres">
      <dgm:prSet presAssocID="{4DC5F62F-1BC3-4D08-81F3-26ED6A7CA57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D2EF0-2807-49EE-B752-DAE6B6E6FBEF}" type="pres">
      <dgm:prSet presAssocID="{4DC5F62F-1BC3-4D08-81F3-26ED6A7CA57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E3B38-FB51-425D-8E7A-39395D7E5E85}" type="pres">
      <dgm:prSet presAssocID="{4DC5F62F-1BC3-4D08-81F3-26ED6A7CA57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C12FF-BEDE-4FF3-B0E9-56CE66B533E1}" type="pres">
      <dgm:prSet presAssocID="{4DC5F62F-1BC3-4D08-81F3-26ED6A7CA57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D57D2-D486-4ECD-9922-545940716875}" srcId="{4DC5F62F-1BC3-4D08-81F3-26ED6A7CA57B}" destId="{7245681B-1B60-4403-B5DE-283155AA29E1}" srcOrd="3" destOrd="0" parTransId="{F221523B-D502-4F75-9009-0B45F5C03CDF}" sibTransId="{0B2F9EF5-7D33-4CB9-B70C-A01D3F26634C}"/>
    <dgm:cxn modelId="{2230A340-1CEC-44FA-A16E-1DD692474889}" srcId="{4DC5F62F-1BC3-4D08-81F3-26ED6A7CA57B}" destId="{E77317FE-B030-49AE-9003-06B3F8337D28}" srcOrd="0" destOrd="0" parTransId="{2F42F0C2-84D3-406D-9ADA-ABF8CCF822E3}" sibTransId="{1094D041-A7C0-4FF1-B816-384C22A4CB02}"/>
    <dgm:cxn modelId="{4DDBCF46-915B-487F-8EB5-6683AD0F610A}" type="presOf" srcId="{F37380CF-6AA1-4FE9-9FFC-528E4BC1A8FB}" destId="{4FDD2EF0-2807-49EE-B752-DAE6B6E6FBEF}" srcOrd="1" destOrd="0" presId="urn:microsoft.com/office/officeart/2005/8/layout/vProcess5"/>
    <dgm:cxn modelId="{9EE139B7-3646-4BDB-B584-83C2D631E16E}" type="presOf" srcId="{F37380CF-6AA1-4FE9-9FFC-528E4BC1A8FB}" destId="{951FDA10-E58F-4E1B-921A-1EE0D62028C8}" srcOrd="0" destOrd="0" presId="urn:microsoft.com/office/officeart/2005/8/layout/vProcess5"/>
    <dgm:cxn modelId="{A882C0E1-0E76-4CDE-A870-63E7073EB554}" type="presOf" srcId="{7245681B-1B60-4403-B5DE-283155AA29E1}" destId="{887B8115-824B-435D-8D31-1B0FF6DCB763}" srcOrd="0" destOrd="0" presId="urn:microsoft.com/office/officeart/2005/8/layout/vProcess5"/>
    <dgm:cxn modelId="{2B392E89-938C-4F0B-9D08-1EAC31F5B519}" srcId="{4DC5F62F-1BC3-4D08-81F3-26ED6A7CA57B}" destId="{FB94DF3B-7B42-410C-802D-DDE78635DD43}" srcOrd="1" destOrd="0" parTransId="{BC1D96C5-5B36-4980-995F-B7206D56B1FB}" sibTransId="{93BE5A11-C9BF-4764-BD39-9CA9E6BA5AD9}"/>
    <dgm:cxn modelId="{B887BDCF-C6C2-445C-A984-F258BBB63F25}" type="presOf" srcId="{1094D041-A7C0-4FF1-B816-384C22A4CB02}" destId="{88B2D394-B518-459D-8611-25E289E48C61}" srcOrd="0" destOrd="0" presId="urn:microsoft.com/office/officeart/2005/8/layout/vProcess5"/>
    <dgm:cxn modelId="{8051CA07-DA7A-4797-8AFA-98120EAA14BE}" type="presOf" srcId="{93BE5A11-C9BF-4764-BD39-9CA9E6BA5AD9}" destId="{394D33C3-B78F-4960-BBAB-30036C8E95A0}" srcOrd="0" destOrd="0" presId="urn:microsoft.com/office/officeart/2005/8/layout/vProcess5"/>
    <dgm:cxn modelId="{670D9367-2D09-40ED-AFAA-D47CA325DD2A}" type="presOf" srcId="{FB94DF3B-7B42-410C-802D-DDE78635DD43}" destId="{43722772-2F9D-4E0B-B708-A4F18A42CD90}" srcOrd="1" destOrd="0" presId="urn:microsoft.com/office/officeart/2005/8/layout/vProcess5"/>
    <dgm:cxn modelId="{9C272F34-A54E-4EEC-85BA-06D98FD02B86}" srcId="{4DC5F62F-1BC3-4D08-81F3-26ED6A7CA57B}" destId="{F37380CF-6AA1-4FE9-9FFC-528E4BC1A8FB}" srcOrd="2" destOrd="0" parTransId="{EA790F22-A5A4-4200-81F1-0CA4B7D15461}" sibTransId="{4214C3B6-888B-408F-9942-FC479BEA2432}"/>
    <dgm:cxn modelId="{072A142A-74D1-43BF-AD66-97AD46C2132B}" type="presOf" srcId="{4214C3B6-888B-408F-9942-FC479BEA2432}" destId="{943D0A95-00C9-4DDA-93C3-58DCA7EBB7F6}" srcOrd="0" destOrd="0" presId="urn:microsoft.com/office/officeart/2005/8/layout/vProcess5"/>
    <dgm:cxn modelId="{7FC1764E-E2B9-482A-8032-1D2D05C0ECF3}" type="presOf" srcId="{77ABAC4B-936D-4E13-ACE7-46E503F9CF1E}" destId="{065E2B7E-08BD-45BD-AA88-3AF8E231674F}" srcOrd="0" destOrd="0" presId="urn:microsoft.com/office/officeart/2005/8/layout/vProcess5"/>
    <dgm:cxn modelId="{4F32994E-BA0E-4271-B18A-9790D9254DEE}" type="presOf" srcId="{7245681B-1B60-4403-B5DE-283155AA29E1}" destId="{705E3B38-FB51-425D-8E7A-39395D7E5E85}" srcOrd="1" destOrd="0" presId="urn:microsoft.com/office/officeart/2005/8/layout/vProcess5"/>
    <dgm:cxn modelId="{279C153F-3A71-4F35-A9EB-E4429FEF9E0D}" type="presOf" srcId="{0B2F9EF5-7D33-4CB9-B70C-A01D3F26634C}" destId="{18E13913-A55C-4D65-929C-546AE8B3E716}" srcOrd="0" destOrd="0" presId="urn:microsoft.com/office/officeart/2005/8/layout/vProcess5"/>
    <dgm:cxn modelId="{ABA6B26B-A035-488B-8C21-4DFD886D6DEC}" type="presOf" srcId="{77ABAC4B-936D-4E13-ACE7-46E503F9CF1E}" destId="{D11C12FF-BEDE-4FF3-B0E9-56CE66B533E1}" srcOrd="1" destOrd="0" presId="urn:microsoft.com/office/officeart/2005/8/layout/vProcess5"/>
    <dgm:cxn modelId="{385EFEE5-FAA5-478D-912D-86A5AD878287}" type="presOf" srcId="{E77317FE-B030-49AE-9003-06B3F8337D28}" destId="{7E03C0FF-E610-4638-A76D-AF58D830D6AA}" srcOrd="1" destOrd="0" presId="urn:microsoft.com/office/officeart/2005/8/layout/vProcess5"/>
    <dgm:cxn modelId="{2E62CDD0-5365-4967-987B-48F56D321F3C}" srcId="{4DC5F62F-1BC3-4D08-81F3-26ED6A7CA57B}" destId="{77ABAC4B-936D-4E13-ACE7-46E503F9CF1E}" srcOrd="4" destOrd="0" parTransId="{8480647A-AB58-49AF-A48A-47EC21AD63EB}" sibTransId="{4DB9E3B7-46E8-4D35-8ED0-391F5FC0BDF0}"/>
    <dgm:cxn modelId="{70745F90-13D2-41EC-A6B0-E90987520042}" type="presOf" srcId="{E77317FE-B030-49AE-9003-06B3F8337D28}" destId="{B6FD3044-27F4-42E1-B8C3-7FAAB4325382}" srcOrd="0" destOrd="0" presId="urn:microsoft.com/office/officeart/2005/8/layout/vProcess5"/>
    <dgm:cxn modelId="{B1E954B0-A3D4-49CE-97A1-4781D5C1F9C3}" type="presOf" srcId="{4DC5F62F-1BC3-4D08-81F3-26ED6A7CA57B}" destId="{15FA0C52-22BA-40E1-BDAA-F935036743E5}" srcOrd="0" destOrd="0" presId="urn:microsoft.com/office/officeart/2005/8/layout/vProcess5"/>
    <dgm:cxn modelId="{EF7E0E0F-3728-4F3B-94FE-7976F7133D98}" type="presOf" srcId="{FB94DF3B-7B42-410C-802D-DDE78635DD43}" destId="{A6336B42-3B4E-492A-B350-D4E47E40591E}" srcOrd="0" destOrd="0" presId="urn:microsoft.com/office/officeart/2005/8/layout/vProcess5"/>
    <dgm:cxn modelId="{B015C155-2FBE-4AA0-BF0E-A3588544945A}" type="presParOf" srcId="{15FA0C52-22BA-40E1-BDAA-F935036743E5}" destId="{CF859DB2-76C6-4730-AA72-6D97337569B6}" srcOrd="0" destOrd="0" presId="urn:microsoft.com/office/officeart/2005/8/layout/vProcess5"/>
    <dgm:cxn modelId="{FD5D9911-B825-4F21-B724-BE549617F925}" type="presParOf" srcId="{15FA0C52-22BA-40E1-BDAA-F935036743E5}" destId="{B6FD3044-27F4-42E1-B8C3-7FAAB4325382}" srcOrd="1" destOrd="0" presId="urn:microsoft.com/office/officeart/2005/8/layout/vProcess5"/>
    <dgm:cxn modelId="{3CD549DE-75C4-419C-869F-E823C3255B14}" type="presParOf" srcId="{15FA0C52-22BA-40E1-BDAA-F935036743E5}" destId="{A6336B42-3B4E-492A-B350-D4E47E40591E}" srcOrd="2" destOrd="0" presId="urn:microsoft.com/office/officeart/2005/8/layout/vProcess5"/>
    <dgm:cxn modelId="{5B63F78E-7285-4D49-A158-022C14EC3824}" type="presParOf" srcId="{15FA0C52-22BA-40E1-BDAA-F935036743E5}" destId="{951FDA10-E58F-4E1B-921A-1EE0D62028C8}" srcOrd="3" destOrd="0" presId="urn:microsoft.com/office/officeart/2005/8/layout/vProcess5"/>
    <dgm:cxn modelId="{A4C24B62-F3A9-4A88-A26D-7FA3A9942EAA}" type="presParOf" srcId="{15FA0C52-22BA-40E1-BDAA-F935036743E5}" destId="{887B8115-824B-435D-8D31-1B0FF6DCB763}" srcOrd="4" destOrd="0" presId="urn:microsoft.com/office/officeart/2005/8/layout/vProcess5"/>
    <dgm:cxn modelId="{DC5DF27D-78B8-4BA1-8D2B-60BAB8C47691}" type="presParOf" srcId="{15FA0C52-22BA-40E1-BDAA-F935036743E5}" destId="{065E2B7E-08BD-45BD-AA88-3AF8E231674F}" srcOrd="5" destOrd="0" presId="urn:microsoft.com/office/officeart/2005/8/layout/vProcess5"/>
    <dgm:cxn modelId="{6306C694-55FA-4A5E-BF1C-4EE57E425423}" type="presParOf" srcId="{15FA0C52-22BA-40E1-BDAA-F935036743E5}" destId="{88B2D394-B518-459D-8611-25E289E48C61}" srcOrd="6" destOrd="0" presId="urn:microsoft.com/office/officeart/2005/8/layout/vProcess5"/>
    <dgm:cxn modelId="{F025AE92-6010-48C8-9F71-B34F41171BEE}" type="presParOf" srcId="{15FA0C52-22BA-40E1-BDAA-F935036743E5}" destId="{394D33C3-B78F-4960-BBAB-30036C8E95A0}" srcOrd="7" destOrd="0" presId="urn:microsoft.com/office/officeart/2005/8/layout/vProcess5"/>
    <dgm:cxn modelId="{C2F07F24-0033-4495-B614-6FA0CA56EA64}" type="presParOf" srcId="{15FA0C52-22BA-40E1-BDAA-F935036743E5}" destId="{943D0A95-00C9-4DDA-93C3-58DCA7EBB7F6}" srcOrd="8" destOrd="0" presId="urn:microsoft.com/office/officeart/2005/8/layout/vProcess5"/>
    <dgm:cxn modelId="{64D00F7B-6BF1-4637-9637-F61120D13248}" type="presParOf" srcId="{15FA0C52-22BA-40E1-BDAA-F935036743E5}" destId="{18E13913-A55C-4D65-929C-546AE8B3E716}" srcOrd="9" destOrd="0" presId="urn:microsoft.com/office/officeart/2005/8/layout/vProcess5"/>
    <dgm:cxn modelId="{75DEEAF3-E8C6-4C23-9122-5DCB309954ED}" type="presParOf" srcId="{15FA0C52-22BA-40E1-BDAA-F935036743E5}" destId="{7E03C0FF-E610-4638-A76D-AF58D830D6AA}" srcOrd="10" destOrd="0" presId="urn:microsoft.com/office/officeart/2005/8/layout/vProcess5"/>
    <dgm:cxn modelId="{E26E2B7B-C535-430C-B181-5DF8FBDDB2CD}" type="presParOf" srcId="{15FA0C52-22BA-40E1-BDAA-F935036743E5}" destId="{43722772-2F9D-4E0B-B708-A4F18A42CD90}" srcOrd="11" destOrd="0" presId="urn:microsoft.com/office/officeart/2005/8/layout/vProcess5"/>
    <dgm:cxn modelId="{FA941545-0591-4C7A-B9E5-5BF3D282FBB1}" type="presParOf" srcId="{15FA0C52-22BA-40E1-BDAA-F935036743E5}" destId="{4FDD2EF0-2807-49EE-B752-DAE6B6E6FBEF}" srcOrd="12" destOrd="0" presId="urn:microsoft.com/office/officeart/2005/8/layout/vProcess5"/>
    <dgm:cxn modelId="{19598640-BA89-41E0-85E5-BE193D5417BC}" type="presParOf" srcId="{15FA0C52-22BA-40E1-BDAA-F935036743E5}" destId="{705E3B38-FB51-425D-8E7A-39395D7E5E85}" srcOrd="13" destOrd="0" presId="urn:microsoft.com/office/officeart/2005/8/layout/vProcess5"/>
    <dgm:cxn modelId="{EF5BB6BF-3A89-42EF-BCDD-72A1B557C5A1}" type="presParOf" srcId="{15FA0C52-22BA-40E1-BDAA-F935036743E5}" destId="{D11C12FF-BEDE-4FF3-B0E9-56CE66B533E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303D0-00B2-4C31-BC82-6CAADA1464D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E44464-7DCA-42FC-9566-2B88091475F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Жалоба подается в письменном виде с указанием ФИО Заявителя, изложением существа жалобы.</a:t>
          </a:r>
        </a:p>
        <a:p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Вместе с жалобой подаются копии всех документов, имеющихся в распоряжении СХТП.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68F35-131C-493A-B235-A81233886502}" type="parTrans" cxnId="{A1C95D8F-FF85-43CB-8A01-8AD778AC982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9153EE-600F-49DC-B401-12167641A366}" type="sibTrans" cxnId="{A1C95D8F-FF85-43CB-8A01-8AD778AC9828}">
      <dgm:prSet custT="1"/>
      <dgm:spPr>
        <a:solidFill>
          <a:schemeClr val="accent2">
            <a:lumMod val="40000"/>
            <a:lumOff val="60000"/>
            <a:alpha val="90000"/>
          </a:schemeClr>
        </a:solidFill>
        <a:ln w="3175"/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 дн.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6BF62-A681-42AF-9C64-EB3E794BC0E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Регистрация поступившей жалобы.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69AAEA-DE40-4D33-BEE8-10482D96FBAA}" type="parTrans" cxnId="{F4BAD955-086A-4FE2-8093-289FDAC8041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954573-FF72-4142-BEB0-DDF51CA5A018}" type="sibTrans" cxnId="{F4BAD955-086A-4FE2-8093-289FDAC8041E}">
      <dgm:prSet custT="1"/>
      <dgm:spPr>
        <a:solidFill>
          <a:schemeClr val="accent2">
            <a:lumMod val="40000"/>
            <a:lumOff val="60000"/>
            <a:alpha val="90000"/>
          </a:schemeClr>
        </a:solidFill>
        <a:ln w="3175"/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5 дн.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C8C29-47B2-4AA1-BD82-4688CEDBA9B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Запрос дополнительных документов и разъяснений в страховую компанию.</a:t>
          </a:r>
        </a:p>
        <a:p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Могут быть направлены запросы в иные организации, в случае необходимости. 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4DCA3D-FD6E-426C-A5CB-93097D0EF464}" type="parTrans" cxnId="{0C5294D7-136E-43DD-97B4-432773ADF86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4BB7B5-4B1A-4B10-9700-16DBC65C374A}" type="sibTrans" cxnId="{0C5294D7-136E-43DD-97B4-432773ADF869}">
      <dgm:prSet custT="1"/>
      <dgm:spPr>
        <a:solidFill>
          <a:schemeClr val="accent2">
            <a:lumMod val="40000"/>
            <a:lumOff val="60000"/>
            <a:alpha val="90000"/>
          </a:schemeClr>
        </a:solidFill>
        <a:ln w="3175"/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15 дн.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4D544-FF68-4F5E-B7F3-8CEC0CC259B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Поступление запрошенных документов и разъяснений.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77D358-1174-410A-8079-7EDBBA38751F}" type="parTrans" cxnId="{A9C5B7A0-548E-4075-881E-1CFDE8ED62EC}">
      <dgm:prSet/>
      <dgm:spPr/>
      <dgm:t>
        <a:bodyPr/>
        <a:lstStyle/>
        <a:p>
          <a:endParaRPr lang="ru-RU" sz="1400"/>
        </a:p>
      </dgm:t>
    </dgm:pt>
    <dgm:pt modelId="{709CA284-3FAB-4B3A-95E2-A5FA3C61AF0F}" type="sibTrans" cxnId="{A9C5B7A0-548E-4075-881E-1CFDE8ED62EC}">
      <dgm:prSet custT="1"/>
      <dgm:spPr>
        <a:solidFill>
          <a:schemeClr val="accent2">
            <a:lumMod val="40000"/>
            <a:lumOff val="60000"/>
            <a:alpha val="90000"/>
          </a:schemeClr>
        </a:solidFill>
        <a:ln w="3175"/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15 дн.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850C3-E8A3-4D86-A3A1-98DF1BC2078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Подготовка заключения по жалобе и направление ответа СХТП.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52C74-B0F9-499C-93F1-7E945F0A78C7}" type="parTrans" cxnId="{59670B43-2C90-40B2-8414-57DE36EF52A4}">
      <dgm:prSet/>
      <dgm:spPr/>
      <dgm:t>
        <a:bodyPr/>
        <a:lstStyle/>
        <a:p>
          <a:endParaRPr lang="ru-RU" sz="1400"/>
        </a:p>
      </dgm:t>
    </dgm:pt>
    <dgm:pt modelId="{A847BB32-67F1-40AC-8E52-E6DA25EAE20A}" type="sibTrans" cxnId="{59670B43-2C90-40B2-8414-57DE36EF52A4}">
      <dgm:prSet/>
      <dgm:spPr/>
      <dgm:t>
        <a:bodyPr/>
        <a:lstStyle/>
        <a:p>
          <a:endParaRPr lang="ru-RU" sz="1400"/>
        </a:p>
      </dgm:t>
    </dgm:pt>
    <dgm:pt modelId="{5F921880-7052-4929-82EB-BCBED5CACB95}" type="pres">
      <dgm:prSet presAssocID="{2D7303D0-00B2-4C31-BC82-6CAADA1464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6473DF-3916-46F9-8A18-2E2D9AF05486}" type="pres">
      <dgm:prSet presAssocID="{2D7303D0-00B2-4C31-BC82-6CAADA1464D1}" presName="dummyMaxCanvas" presStyleCnt="0">
        <dgm:presLayoutVars/>
      </dgm:prSet>
      <dgm:spPr/>
    </dgm:pt>
    <dgm:pt modelId="{A1452888-217B-4929-8764-3A91DBB4F046}" type="pres">
      <dgm:prSet presAssocID="{2D7303D0-00B2-4C31-BC82-6CAADA1464D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0313D-6C37-43BD-A520-F556314713D7}" type="pres">
      <dgm:prSet presAssocID="{2D7303D0-00B2-4C31-BC82-6CAADA1464D1}" presName="FiveNodes_2" presStyleLbl="node1" presStyleIdx="1" presStyleCnt="5" custScaleY="60677" custLinFactNeighborX="-2587" custLinFactNeighborY="-2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F7896-E9FE-45C9-A11B-31846B33252F}" type="pres">
      <dgm:prSet presAssocID="{2D7303D0-00B2-4C31-BC82-6CAADA1464D1}" presName="FiveNodes_3" presStyleLbl="node1" presStyleIdx="2" presStyleCnt="5" custLinFactNeighborX="-1434" custLinFactNeighborY="-38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F1B4C-97B6-41B0-B8FE-90FB13E05139}" type="pres">
      <dgm:prSet presAssocID="{2D7303D0-00B2-4C31-BC82-6CAADA1464D1}" presName="FiveNodes_4" presStyleLbl="node1" presStyleIdx="3" presStyleCnt="5" custScaleY="60155" custLinFactNeighborX="-1152" custLinFactNeighborY="-60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E09B8-CD4B-498C-B606-76D56E8F502D}" type="pres">
      <dgm:prSet presAssocID="{2D7303D0-00B2-4C31-BC82-6CAADA1464D1}" presName="FiveNodes_5" presStyleLbl="node1" presStyleIdx="4" presStyleCnt="5" custLinFactNeighborX="-206" custLinFactNeighborY="-74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A8838-FA8F-4750-ABB9-043875947682}" type="pres">
      <dgm:prSet presAssocID="{2D7303D0-00B2-4C31-BC82-6CAADA1464D1}" presName="FiveConn_1-2" presStyleLbl="fgAccFollowNode1" presStyleIdx="0" presStyleCnt="4" custScaleX="190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5E0F5-E0DD-41C9-B390-60C092CA1203}" type="pres">
      <dgm:prSet presAssocID="{2D7303D0-00B2-4C31-BC82-6CAADA1464D1}" presName="FiveConn_2-3" presStyleLbl="fgAccFollowNode1" presStyleIdx="1" presStyleCnt="4" custScaleX="189308" custLinFactNeighborX="-15767" custLinFactNeighborY="-5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B56E5-BC21-4F53-BD52-53D358035D42}" type="pres">
      <dgm:prSet presAssocID="{2D7303D0-00B2-4C31-BC82-6CAADA1464D1}" presName="FiveConn_3-4" presStyleLbl="fgAccFollowNode1" presStyleIdx="2" presStyleCnt="4" custScaleX="187661" custLinFactNeighborY="-54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CA9CF-8D71-42E4-A887-8A75357AF56D}" type="pres">
      <dgm:prSet presAssocID="{2D7303D0-00B2-4C31-BC82-6CAADA1464D1}" presName="FiveConn_4-5" presStyleLbl="fgAccFollowNode1" presStyleIdx="3" presStyleCnt="4" custScaleX="186014" custLinFactY="-14240" custLinFactNeighborX="95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E9081-DB1A-473F-99D5-10394C0DA5BE}" type="pres">
      <dgm:prSet presAssocID="{2D7303D0-00B2-4C31-BC82-6CAADA1464D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0E037-C21F-49AF-BE12-323969B45BED}" type="pres">
      <dgm:prSet presAssocID="{2D7303D0-00B2-4C31-BC82-6CAADA1464D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01D91-CB5B-447B-8197-F5E28FD6588E}" type="pres">
      <dgm:prSet presAssocID="{2D7303D0-00B2-4C31-BC82-6CAADA1464D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25F0F-1281-4272-B1DA-3320B7D3ABD2}" type="pres">
      <dgm:prSet presAssocID="{2D7303D0-00B2-4C31-BC82-6CAADA1464D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57D6D-4039-4036-990F-B8D80AED917E}" type="pres">
      <dgm:prSet presAssocID="{2D7303D0-00B2-4C31-BC82-6CAADA1464D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F9D9F3-E2DA-4F89-BFF9-A71948439FD9}" type="presOf" srcId="{D3E44464-7DCA-42FC-9566-2B88091475FA}" destId="{B09E9081-DB1A-473F-99D5-10394C0DA5BE}" srcOrd="1" destOrd="0" presId="urn:microsoft.com/office/officeart/2005/8/layout/vProcess5"/>
    <dgm:cxn modelId="{3E71239E-A4A5-4D70-AEFE-4267345CDD67}" type="presOf" srcId="{EF954573-FF72-4142-BEB0-DDF51CA5A018}" destId="{C1E5E0F5-E0DD-41C9-B390-60C092CA1203}" srcOrd="0" destOrd="0" presId="urn:microsoft.com/office/officeart/2005/8/layout/vProcess5"/>
    <dgm:cxn modelId="{59670B43-2C90-40B2-8414-57DE36EF52A4}" srcId="{2D7303D0-00B2-4C31-BC82-6CAADA1464D1}" destId="{918850C3-E8A3-4D86-A3A1-98DF1BC20786}" srcOrd="4" destOrd="0" parTransId="{DA752C74-B0F9-499C-93F1-7E945F0A78C7}" sibTransId="{A847BB32-67F1-40AC-8E52-E6DA25EAE20A}"/>
    <dgm:cxn modelId="{A9C5B7A0-548E-4075-881E-1CFDE8ED62EC}" srcId="{2D7303D0-00B2-4C31-BC82-6CAADA1464D1}" destId="{5784D544-FF68-4F5E-B7F3-8CEC0CC259BA}" srcOrd="3" destOrd="0" parTransId="{2E77D358-1174-410A-8079-7EDBBA38751F}" sibTransId="{709CA284-3FAB-4B3A-95E2-A5FA3C61AF0F}"/>
    <dgm:cxn modelId="{FF2B0248-B03E-4905-BE55-08B5B98B0880}" type="presOf" srcId="{7996BF62-A681-42AF-9C64-EB3E794BC0E0}" destId="{F860313D-6C37-43BD-A520-F556314713D7}" srcOrd="0" destOrd="0" presId="urn:microsoft.com/office/officeart/2005/8/layout/vProcess5"/>
    <dgm:cxn modelId="{E5B0A400-7024-4F86-AA4E-C12A7C38EA83}" type="presOf" srcId="{C00C8C29-47B2-4AA1-BD82-4688CEDBA9B1}" destId="{FA001D91-CB5B-447B-8197-F5E28FD6588E}" srcOrd="1" destOrd="0" presId="urn:microsoft.com/office/officeart/2005/8/layout/vProcess5"/>
    <dgm:cxn modelId="{62DD1523-1E68-42D5-B6A3-DCFCAB820725}" type="presOf" srcId="{918850C3-E8A3-4D86-A3A1-98DF1BC20786}" destId="{268E09B8-CD4B-498C-B606-76D56E8F502D}" srcOrd="0" destOrd="0" presId="urn:microsoft.com/office/officeart/2005/8/layout/vProcess5"/>
    <dgm:cxn modelId="{2234EA18-D5C8-4479-928D-035D405B0E81}" type="presOf" srcId="{CB9153EE-600F-49DC-B401-12167641A366}" destId="{073A8838-FA8F-4750-ABB9-043875947682}" srcOrd="0" destOrd="0" presId="urn:microsoft.com/office/officeart/2005/8/layout/vProcess5"/>
    <dgm:cxn modelId="{4DCAF6B7-1F69-4022-B023-357584C94954}" type="presOf" srcId="{2D7303D0-00B2-4C31-BC82-6CAADA1464D1}" destId="{5F921880-7052-4929-82EB-BCBED5CACB95}" srcOrd="0" destOrd="0" presId="urn:microsoft.com/office/officeart/2005/8/layout/vProcess5"/>
    <dgm:cxn modelId="{656AC2E5-A6E8-485F-B070-1EE91D7E2DDC}" type="presOf" srcId="{709CA284-3FAB-4B3A-95E2-A5FA3C61AF0F}" destId="{029CA9CF-8D71-42E4-A887-8A75357AF56D}" srcOrd="0" destOrd="0" presId="urn:microsoft.com/office/officeart/2005/8/layout/vProcess5"/>
    <dgm:cxn modelId="{4DCC12C7-7F3C-4C0D-8355-F2A5D597A995}" type="presOf" srcId="{7996BF62-A681-42AF-9C64-EB3E794BC0E0}" destId="{4EB0E037-C21F-49AF-BE12-323969B45BED}" srcOrd="1" destOrd="0" presId="urn:microsoft.com/office/officeart/2005/8/layout/vProcess5"/>
    <dgm:cxn modelId="{EC1242CE-9D10-496C-91E4-11B7E1D9DC23}" type="presOf" srcId="{5784D544-FF68-4F5E-B7F3-8CEC0CC259BA}" destId="{417F1B4C-97B6-41B0-B8FE-90FB13E05139}" srcOrd="0" destOrd="0" presId="urn:microsoft.com/office/officeart/2005/8/layout/vProcess5"/>
    <dgm:cxn modelId="{0C5294D7-136E-43DD-97B4-432773ADF869}" srcId="{2D7303D0-00B2-4C31-BC82-6CAADA1464D1}" destId="{C00C8C29-47B2-4AA1-BD82-4688CEDBA9B1}" srcOrd="2" destOrd="0" parTransId="{524DCA3D-FD6E-426C-A5CB-93097D0EF464}" sibTransId="{0D4BB7B5-4B1A-4B10-9700-16DBC65C374A}"/>
    <dgm:cxn modelId="{7FA90E04-C19D-45BB-9849-815C13661BC5}" type="presOf" srcId="{918850C3-E8A3-4D86-A3A1-98DF1BC20786}" destId="{DBA57D6D-4039-4036-990F-B8D80AED917E}" srcOrd="1" destOrd="0" presId="urn:microsoft.com/office/officeart/2005/8/layout/vProcess5"/>
    <dgm:cxn modelId="{C4BB8044-0A8A-4C3E-A9EF-27BBFDBF523A}" type="presOf" srcId="{D3E44464-7DCA-42FC-9566-2B88091475FA}" destId="{A1452888-217B-4929-8764-3A91DBB4F046}" srcOrd="0" destOrd="0" presId="urn:microsoft.com/office/officeart/2005/8/layout/vProcess5"/>
    <dgm:cxn modelId="{A1C95D8F-FF85-43CB-8A01-8AD778AC9828}" srcId="{2D7303D0-00B2-4C31-BC82-6CAADA1464D1}" destId="{D3E44464-7DCA-42FC-9566-2B88091475FA}" srcOrd="0" destOrd="0" parTransId="{7ED68F35-131C-493A-B235-A81233886502}" sibTransId="{CB9153EE-600F-49DC-B401-12167641A366}"/>
    <dgm:cxn modelId="{F4BAD955-086A-4FE2-8093-289FDAC8041E}" srcId="{2D7303D0-00B2-4C31-BC82-6CAADA1464D1}" destId="{7996BF62-A681-42AF-9C64-EB3E794BC0E0}" srcOrd="1" destOrd="0" parTransId="{6069AAEA-DE40-4D33-BEE8-10482D96FBAA}" sibTransId="{EF954573-FF72-4142-BEB0-DDF51CA5A018}"/>
    <dgm:cxn modelId="{6342F2BB-6F9D-48D4-B0FE-66CC4766B18A}" type="presOf" srcId="{0D4BB7B5-4B1A-4B10-9700-16DBC65C374A}" destId="{210B56E5-BC21-4F53-BD52-53D358035D42}" srcOrd="0" destOrd="0" presId="urn:microsoft.com/office/officeart/2005/8/layout/vProcess5"/>
    <dgm:cxn modelId="{936C6C87-63AA-4DB7-A323-DB7C3972C0F6}" type="presOf" srcId="{5784D544-FF68-4F5E-B7F3-8CEC0CC259BA}" destId="{AFE25F0F-1281-4272-B1DA-3320B7D3ABD2}" srcOrd="1" destOrd="0" presId="urn:microsoft.com/office/officeart/2005/8/layout/vProcess5"/>
    <dgm:cxn modelId="{DC6DCD38-2C9A-4B04-8739-99E26503A45E}" type="presOf" srcId="{C00C8C29-47B2-4AA1-BD82-4688CEDBA9B1}" destId="{BD9F7896-E9FE-45C9-A11B-31846B33252F}" srcOrd="0" destOrd="0" presId="urn:microsoft.com/office/officeart/2005/8/layout/vProcess5"/>
    <dgm:cxn modelId="{F7D8F460-621B-4CC1-AA35-DE50ED2B6621}" type="presParOf" srcId="{5F921880-7052-4929-82EB-BCBED5CACB95}" destId="{F36473DF-3916-46F9-8A18-2E2D9AF05486}" srcOrd="0" destOrd="0" presId="urn:microsoft.com/office/officeart/2005/8/layout/vProcess5"/>
    <dgm:cxn modelId="{8180BCBD-8127-436C-89A1-7B0482EBCE60}" type="presParOf" srcId="{5F921880-7052-4929-82EB-BCBED5CACB95}" destId="{A1452888-217B-4929-8764-3A91DBB4F046}" srcOrd="1" destOrd="0" presId="urn:microsoft.com/office/officeart/2005/8/layout/vProcess5"/>
    <dgm:cxn modelId="{62DBB62D-CB9E-4EF7-B660-E2897994ECB3}" type="presParOf" srcId="{5F921880-7052-4929-82EB-BCBED5CACB95}" destId="{F860313D-6C37-43BD-A520-F556314713D7}" srcOrd="2" destOrd="0" presId="urn:microsoft.com/office/officeart/2005/8/layout/vProcess5"/>
    <dgm:cxn modelId="{2A604D67-DA57-48F7-B969-ED1ED56E8949}" type="presParOf" srcId="{5F921880-7052-4929-82EB-BCBED5CACB95}" destId="{BD9F7896-E9FE-45C9-A11B-31846B33252F}" srcOrd="3" destOrd="0" presId="urn:microsoft.com/office/officeart/2005/8/layout/vProcess5"/>
    <dgm:cxn modelId="{9E76C0ED-CF53-45EA-87DD-24ABBB6063ED}" type="presParOf" srcId="{5F921880-7052-4929-82EB-BCBED5CACB95}" destId="{417F1B4C-97B6-41B0-B8FE-90FB13E05139}" srcOrd="4" destOrd="0" presId="urn:microsoft.com/office/officeart/2005/8/layout/vProcess5"/>
    <dgm:cxn modelId="{50D5DCA3-546D-499C-99D9-5AC303087E5F}" type="presParOf" srcId="{5F921880-7052-4929-82EB-BCBED5CACB95}" destId="{268E09B8-CD4B-498C-B606-76D56E8F502D}" srcOrd="5" destOrd="0" presId="urn:microsoft.com/office/officeart/2005/8/layout/vProcess5"/>
    <dgm:cxn modelId="{21ACAAEB-EDC9-4045-9F70-399322FAC0C1}" type="presParOf" srcId="{5F921880-7052-4929-82EB-BCBED5CACB95}" destId="{073A8838-FA8F-4750-ABB9-043875947682}" srcOrd="6" destOrd="0" presId="urn:microsoft.com/office/officeart/2005/8/layout/vProcess5"/>
    <dgm:cxn modelId="{5BE6C09F-DD68-42CC-A107-AE1E1CB3019F}" type="presParOf" srcId="{5F921880-7052-4929-82EB-BCBED5CACB95}" destId="{C1E5E0F5-E0DD-41C9-B390-60C092CA1203}" srcOrd="7" destOrd="0" presId="urn:microsoft.com/office/officeart/2005/8/layout/vProcess5"/>
    <dgm:cxn modelId="{C11BD7D4-79C2-4D6B-8DF9-C86D5A7F6B70}" type="presParOf" srcId="{5F921880-7052-4929-82EB-BCBED5CACB95}" destId="{210B56E5-BC21-4F53-BD52-53D358035D42}" srcOrd="8" destOrd="0" presId="urn:microsoft.com/office/officeart/2005/8/layout/vProcess5"/>
    <dgm:cxn modelId="{656A9DAC-F34F-41F3-AF36-C489E500BB9D}" type="presParOf" srcId="{5F921880-7052-4929-82EB-BCBED5CACB95}" destId="{029CA9CF-8D71-42E4-A887-8A75357AF56D}" srcOrd="9" destOrd="0" presId="urn:microsoft.com/office/officeart/2005/8/layout/vProcess5"/>
    <dgm:cxn modelId="{D3AB5BA3-CA97-45FA-B53F-1078CCB93897}" type="presParOf" srcId="{5F921880-7052-4929-82EB-BCBED5CACB95}" destId="{B09E9081-DB1A-473F-99D5-10394C0DA5BE}" srcOrd="10" destOrd="0" presId="urn:microsoft.com/office/officeart/2005/8/layout/vProcess5"/>
    <dgm:cxn modelId="{1BC6E452-3AB1-42CF-92AA-E9D8C018206C}" type="presParOf" srcId="{5F921880-7052-4929-82EB-BCBED5CACB95}" destId="{4EB0E037-C21F-49AF-BE12-323969B45BED}" srcOrd="11" destOrd="0" presId="urn:microsoft.com/office/officeart/2005/8/layout/vProcess5"/>
    <dgm:cxn modelId="{AC5C77E8-7F13-4338-85C1-D95788A357B4}" type="presParOf" srcId="{5F921880-7052-4929-82EB-BCBED5CACB95}" destId="{FA001D91-CB5B-447B-8197-F5E28FD6588E}" srcOrd="12" destOrd="0" presId="urn:microsoft.com/office/officeart/2005/8/layout/vProcess5"/>
    <dgm:cxn modelId="{6AA34A11-E3A5-4904-AC1F-63FBA7F69B9D}" type="presParOf" srcId="{5F921880-7052-4929-82EB-BCBED5CACB95}" destId="{AFE25F0F-1281-4272-B1DA-3320B7D3ABD2}" srcOrd="13" destOrd="0" presId="urn:microsoft.com/office/officeart/2005/8/layout/vProcess5"/>
    <dgm:cxn modelId="{94DCFBE7-68D6-467D-A906-19C153B5CC6C}" type="presParOf" srcId="{5F921880-7052-4929-82EB-BCBED5CACB95}" destId="{DBA57D6D-4039-4036-990F-B8D80AED917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9D622-9F0D-48EC-AF38-5729517994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9397AA-18A6-45C9-AA9B-8D847509E4D9}">
      <dgm:prSet phldrT="[Текст]"/>
      <dgm:spPr>
        <a:solidFill>
          <a:schemeClr val="bg1">
            <a:lumMod val="85000"/>
          </a:scheme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Рассмотрение жалоб</a:t>
          </a:r>
          <a:endParaRPr lang="ru-RU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F7889-ABD0-4827-975F-C9C23E546E52}" type="parTrans" cxnId="{9DC5D49C-7A3C-4365-B036-498BD3C8AA9B}">
      <dgm:prSet/>
      <dgm:spPr/>
      <dgm:t>
        <a:bodyPr/>
        <a:lstStyle/>
        <a:p>
          <a:endParaRPr lang="ru-RU"/>
        </a:p>
      </dgm:t>
    </dgm:pt>
    <dgm:pt modelId="{FAAB2079-C13A-407F-B41F-562267817CF2}" type="sibTrans" cxnId="{9DC5D49C-7A3C-4365-B036-498BD3C8AA9B}">
      <dgm:prSet/>
      <dgm:spPr/>
      <dgm:t>
        <a:bodyPr/>
        <a:lstStyle/>
        <a:p>
          <a:endParaRPr lang="ru-RU"/>
        </a:p>
      </dgm:t>
    </dgm:pt>
    <dgm:pt modelId="{E397571B-F3E5-4189-857D-04DEE38B8187}">
      <dgm:prSet phldrT="[Текст]"/>
      <dgm:spPr>
        <a:solidFill>
          <a:schemeClr val="bg1">
            <a:lumMod val="85000"/>
          </a:schemeClr>
        </a:solidFill>
        <a:ln w="9525"/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Осуществление компенсационных выплат</a:t>
          </a:r>
          <a:endParaRPr lang="ru-RU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C2C52-4F01-4489-9F49-D8779E098F1B}" type="parTrans" cxnId="{F6154B0F-521C-41E2-9C5E-1202841AB640}">
      <dgm:prSet/>
      <dgm:spPr/>
      <dgm:t>
        <a:bodyPr/>
        <a:lstStyle/>
        <a:p>
          <a:endParaRPr lang="ru-RU"/>
        </a:p>
      </dgm:t>
    </dgm:pt>
    <dgm:pt modelId="{2857E312-C8C3-41A1-A32B-858ACF09F9CF}" type="sibTrans" cxnId="{F6154B0F-521C-41E2-9C5E-1202841AB640}">
      <dgm:prSet/>
      <dgm:spPr/>
      <dgm:t>
        <a:bodyPr/>
        <a:lstStyle/>
        <a:p>
          <a:endParaRPr lang="ru-RU"/>
        </a:p>
      </dgm:t>
    </dgm:pt>
    <dgm:pt modelId="{2F6BF456-65EC-44F8-B86F-58B58E862EA5}">
      <dgm:prSet phldrT="[Текст]"/>
      <dgm:spPr>
        <a:solidFill>
          <a:schemeClr val="bg1">
            <a:lumMod val="85000"/>
          </a:schemeClr>
        </a:solidFill>
        <a:ln w="9525"/>
      </dgm:spPr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Разъяснения по вопросам агрострахования с господдержкой</a:t>
          </a:r>
          <a:endParaRPr lang="ru-RU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47B2A-AC18-49BB-8244-6E09872E4787}" type="parTrans" cxnId="{A228AD3F-2318-4DBD-AE3C-F8D278198F1A}">
      <dgm:prSet/>
      <dgm:spPr/>
      <dgm:t>
        <a:bodyPr/>
        <a:lstStyle/>
        <a:p>
          <a:endParaRPr lang="ru-RU"/>
        </a:p>
      </dgm:t>
    </dgm:pt>
    <dgm:pt modelId="{CBD6B9C4-3214-4AA3-B6BD-4661140AF448}" type="sibTrans" cxnId="{A228AD3F-2318-4DBD-AE3C-F8D278198F1A}">
      <dgm:prSet/>
      <dgm:spPr/>
      <dgm:t>
        <a:bodyPr/>
        <a:lstStyle/>
        <a:p>
          <a:endParaRPr lang="ru-RU"/>
        </a:p>
      </dgm:t>
    </dgm:pt>
    <dgm:pt modelId="{227A163F-CB86-4D58-945E-B5F55182DDAD}" type="pres">
      <dgm:prSet presAssocID="{5309D622-9F0D-48EC-AF38-5729517994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805C4B-12CE-4F0D-9CAC-77CB4AA97898}" type="pres">
      <dgm:prSet presAssocID="{7A9397AA-18A6-45C9-AA9B-8D847509E4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8E6C9-8D80-425C-A215-EF5AA871F382}" type="pres">
      <dgm:prSet presAssocID="{FAAB2079-C13A-407F-B41F-562267817CF2}" presName="spacer" presStyleCnt="0"/>
      <dgm:spPr/>
    </dgm:pt>
    <dgm:pt modelId="{1977C9EA-010A-4BAE-9A6C-8338FF7567CD}" type="pres">
      <dgm:prSet presAssocID="{E397571B-F3E5-4189-857D-04DEE38B81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EBAC0-E10C-4B8F-92D0-CA8623007177}" type="pres">
      <dgm:prSet presAssocID="{2857E312-C8C3-41A1-A32B-858ACF09F9CF}" presName="spacer" presStyleCnt="0"/>
      <dgm:spPr/>
    </dgm:pt>
    <dgm:pt modelId="{09373ACA-BF8E-4AC2-BB92-317F1A395992}" type="pres">
      <dgm:prSet presAssocID="{2F6BF456-65EC-44F8-B86F-58B58E862E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6D0C1-FF64-4AB5-A3B7-FEB682117FD8}" type="presOf" srcId="{E397571B-F3E5-4189-857D-04DEE38B8187}" destId="{1977C9EA-010A-4BAE-9A6C-8338FF7567CD}" srcOrd="0" destOrd="0" presId="urn:microsoft.com/office/officeart/2005/8/layout/vList2"/>
    <dgm:cxn modelId="{F6154B0F-521C-41E2-9C5E-1202841AB640}" srcId="{5309D622-9F0D-48EC-AF38-57295179949A}" destId="{E397571B-F3E5-4189-857D-04DEE38B8187}" srcOrd="1" destOrd="0" parTransId="{66AC2C52-4F01-4489-9F49-D8779E098F1B}" sibTransId="{2857E312-C8C3-41A1-A32B-858ACF09F9CF}"/>
    <dgm:cxn modelId="{A228AD3F-2318-4DBD-AE3C-F8D278198F1A}" srcId="{5309D622-9F0D-48EC-AF38-57295179949A}" destId="{2F6BF456-65EC-44F8-B86F-58B58E862EA5}" srcOrd="2" destOrd="0" parTransId="{1A947B2A-AC18-49BB-8244-6E09872E4787}" sibTransId="{CBD6B9C4-3214-4AA3-B6BD-4661140AF448}"/>
    <dgm:cxn modelId="{9589A7A0-2328-4E81-916F-223C66A2780B}" type="presOf" srcId="{2F6BF456-65EC-44F8-B86F-58B58E862EA5}" destId="{09373ACA-BF8E-4AC2-BB92-317F1A395992}" srcOrd="0" destOrd="0" presId="urn:microsoft.com/office/officeart/2005/8/layout/vList2"/>
    <dgm:cxn modelId="{CDDB94AF-94B1-4452-9F98-D4443FC42292}" type="presOf" srcId="{5309D622-9F0D-48EC-AF38-57295179949A}" destId="{227A163F-CB86-4D58-945E-B5F55182DDAD}" srcOrd="0" destOrd="0" presId="urn:microsoft.com/office/officeart/2005/8/layout/vList2"/>
    <dgm:cxn modelId="{C7E36D6A-CAA5-4A74-8D16-021F6E68C1C0}" type="presOf" srcId="{7A9397AA-18A6-45C9-AA9B-8D847509E4D9}" destId="{EC805C4B-12CE-4F0D-9CAC-77CB4AA97898}" srcOrd="0" destOrd="0" presId="urn:microsoft.com/office/officeart/2005/8/layout/vList2"/>
    <dgm:cxn modelId="{9DC5D49C-7A3C-4365-B036-498BD3C8AA9B}" srcId="{5309D622-9F0D-48EC-AF38-57295179949A}" destId="{7A9397AA-18A6-45C9-AA9B-8D847509E4D9}" srcOrd="0" destOrd="0" parTransId="{CC2F7889-ABD0-4827-975F-C9C23E546E52}" sibTransId="{FAAB2079-C13A-407F-B41F-562267817CF2}"/>
    <dgm:cxn modelId="{8301D8C6-9DCB-4F64-8258-94B0563E1E8D}" type="presParOf" srcId="{227A163F-CB86-4D58-945E-B5F55182DDAD}" destId="{EC805C4B-12CE-4F0D-9CAC-77CB4AA97898}" srcOrd="0" destOrd="0" presId="urn:microsoft.com/office/officeart/2005/8/layout/vList2"/>
    <dgm:cxn modelId="{4728D753-2B63-4B93-857F-2EC6DC660D4D}" type="presParOf" srcId="{227A163F-CB86-4D58-945E-B5F55182DDAD}" destId="{6868E6C9-8D80-425C-A215-EF5AA871F382}" srcOrd="1" destOrd="0" presId="urn:microsoft.com/office/officeart/2005/8/layout/vList2"/>
    <dgm:cxn modelId="{031EFC47-C761-4421-B8DE-E5F800733876}" type="presParOf" srcId="{227A163F-CB86-4D58-945E-B5F55182DDAD}" destId="{1977C9EA-010A-4BAE-9A6C-8338FF7567CD}" srcOrd="2" destOrd="0" presId="urn:microsoft.com/office/officeart/2005/8/layout/vList2"/>
    <dgm:cxn modelId="{EB17DF24-DEE1-4533-8828-39BAA08F1C31}" type="presParOf" srcId="{227A163F-CB86-4D58-945E-B5F55182DDAD}" destId="{C60EBAC0-E10C-4B8F-92D0-CA8623007177}" srcOrd="3" destOrd="0" presId="urn:microsoft.com/office/officeart/2005/8/layout/vList2"/>
    <dgm:cxn modelId="{6026CB20-662A-440E-AD7A-82CCF3719520}" type="presParOf" srcId="{227A163F-CB86-4D58-945E-B5F55182DDAD}" destId="{09373ACA-BF8E-4AC2-BB92-317F1A3959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D3044-27F4-42E1-B8C3-7FAAB4325382}">
      <dsp:nvSpPr>
        <dsp:cNvPr id="0" name=""/>
        <dsp:cNvSpPr/>
      </dsp:nvSpPr>
      <dsp:spPr>
        <a:xfrm>
          <a:off x="0" y="-80878"/>
          <a:ext cx="6819877" cy="907426"/>
        </a:xfrm>
        <a:prstGeom prst="roundRect">
          <a:avLst>
            <a:gd name="adj" fmla="val 10000"/>
          </a:avLst>
        </a:prstGeom>
        <a:solidFill>
          <a:srgbClr val="72A376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Выбрать страховую компанию</a:t>
          </a:r>
          <a:r>
            <a:rPr lang="en-US" sz="1800" b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lang="ru-RU" sz="1800" b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800" b="0" kern="1200" dirty="0">
            <a:solidFill>
              <a:schemeClr val="accent4">
                <a:lumMod val="50000"/>
              </a:schemeClr>
            </a:solidFill>
            <a:latin typeface="Trebuchet MS"/>
            <a:ea typeface="+mn-ea"/>
            <a:cs typeface="+mn-cs"/>
          </a:endParaRPr>
        </a:p>
      </dsp:txBody>
      <dsp:txXfrm>
        <a:off x="26578" y="-54300"/>
        <a:ext cx="5926334" cy="854270"/>
      </dsp:txXfrm>
    </dsp:sp>
    <dsp:sp modelId="{A6336B42-3B4E-492A-B350-D4E47E40591E}">
      <dsp:nvSpPr>
        <dsp:cNvPr id="0" name=""/>
        <dsp:cNvSpPr/>
      </dsp:nvSpPr>
      <dsp:spPr>
        <a:xfrm>
          <a:off x="189628" y="864100"/>
          <a:ext cx="6819877" cy="738802"/>
        </a:xfrm>
        <a:prstGeom prst="roundRect">
          <a:avLst>
            <a:gd name="adj" fmla="val 10000"/>
          </a:avLst>
        </a:prstGeom>
        <a:solidFill>
          <a:srgbClr val="72A376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Ознакомиться со стандартными  Правилами страхования</a:t>
          </a:r>
          <a:endParaRPr lang="ru-RU" sz="1800" b="0" kern="1200" dirty="0">
            <a:solidFill>
              <a:schemeClr val="accent4">
                <a:lumMod val="50000"/>
              </a:schemeClr>
            </a:solidFill>
            <a:latin typeface="Trebuchet MS"/>
            <a:ea typeface="+mn-ea"/>
            <a:cs typeface="+mn-cs"/>
          </a:endParaRPr>
        </a:p>
      </dsp:txBody>
      <dsp:txXfrm>
        <a:off x="211267" y="885739"/>
        <a:ext cx="5787101" cy="695524"/>
      </dsp:txXfrm>
    </dsp:sp>
    <dsp:sp modelId="{951FDA10-E58F-4E1B-921A-1EE0D62028C8}">
      <dsp:nvSpPr>
        <dsp:cNvPr id="0" name=""/>
        <dsp:cNvSpPr/>
      </dsp:nvSpPr>
      <dsp:spPr>
        <a:xfrm>
          <a:off x="432043" y="1654418"/>
          <a:ext cx="6819877" cy="738802"/>
        </a:xfrm>
        <a:prstGeom prst="roundRect">
          <a:avLst>
            <a:gd name="adj" fmla="val 10000"/>
          </a:avLst>
        </a:prstGeom>
        <a:solidFill>
          <a:srgbClr val="72A376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Подать заявление в страховую компанию</a:t>
          </a:r>
          <a:endParaRPr lang="ru-RU" sz="1800" b="0" kern="1200" dirty="0">
            <a:solidFill>
              <a:schemeClr val="accent4">
                <a:lumMod val="50000"/>
              </a:schemeClr>
            </a:solidFill>
            <a:latin typeface="Trebuchet MS"/>
            <a:ea typeface="+mn-ea"/>
            <a:cs typeface="+mn-cs"/>
          </a:endParaRPr>
        </a:p>
      </dsp:txBody>
      <dsp:txXfrm>
        <a:off x="453682" y="1676057"/>
        <a:ext cx="5787101" cy="695524"/>
      </dsp:txXfrm>
    </dsp:sp>
    <dsp:sp modelId="{887B8115-824B-435D-8D31-1B0FF6DCB763}">
      <dsp:nvSpPr>
        <dsp:cNvPr id="0" name=""/>
        <dsp:cNvSpPr/>
      </dsp:nvSpPr>
      <dsp:spPr>
        <a:xfrm>
          <a:off x="720083" y="2469279"/>
          <a:ext cx="6819877" cy="738802"/>
        </a:xfrm>
        <a:prstGeom prst="roundRect">
          <a:avLst>
            <a:gd name="adj" fmla="val 10000"/>
          </a:avLst>
        </a:prstGeom>
        <a:solidFill>
          <a:srgbClr val="72A376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Заключить договор страхования</a:t>
          </a:r>
          <a:endParaRPr lang="ru-RU" sz="1800" b="0" kern="1200" dirty="0">
            <a:solidFill>
              <a:schemeClr val="accent4">
                <a:lumMod val="50000"/>
              </a:schemeClr>
            </a:solidFill>
            <a:latin typeface="Trebuchet MS"/>
            <a:ea typeface="+mn-ea"/>
            <a:cs typeface="+mn-cs"/>
          </a:endParaRPr>
        </a:p>
      </dsp:txBody>
      <dsp:txXfrm>
        <a:off x="741722" y="2490918"/>
        <a:ext cx="5787101" cy="695524"/>
      </dsp:txXfrm>
    </dsp:sp>
    <dsp:sp modelId="{065E2B7E-08BD-45BD-AA88-3AF8E231674F}">
      <dsp:nvSpPr>
        <dsp:cNvPr id="0" name=""/>
        <dsp:cNvSpPr/>
      </dsp:nvSpPr>
      <dsp:spPr>
        <a:xfrm>
          <a:off x="936105" y="3291642"/>
          <a:ext cx="6819877" cy="893691"/>
        </a:xfrm>
        <a:prstGeom prst="roundRect">
          <a:avLst>
            <a:gd name="adj" fmla="val 10000"/>
          </a:avLst>
        </a:prstGeom>
        <a:solidFill>
          <a:srgbClr val="72A376">
            <a:lumMod val="40000"/>
            <a:lumOff val="6000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Оплатить  Страховщику 50%  начисленной страховой премии. В случае отсутствия субсидий оплатить вторую часть страховой премии.</a:t>
          </a:r>
          <a:endParaRPr lang="ru-RU" sz="1800" b="0" kern="1200" dirty="0">
            <a:solidFill>
              <a:schemeClr val="accent4">
                <a:lumMod val="50000"/>
              </a:schemeClr>
            </a:solidFill>
            <a:latin typeface="Trebuchet MS"/>
            <a:ea typeface="+mn-ea"/>
            <a:cs typeface="+mn-cs"/>
          </a:endParaRPr>
        </a:p>
      </dsp:txBody>
      <dsp:txXfrm>
        <a:off x="962280" y="3317817"/>
        <a:ext cx="5778029" cy="841341"/>
      </dsp:txXfrm>
    </dsp:sp>
    <dsp:sp modelId="{88B2D394-B518-459D-8611-25E289E48C61}">
      <dsp:nvSpPr>
        <dsp:cNvPr id="0" name=""/>
        <dsp:cNvSpPr/>
      </dsp:nvSpPr>
      <dsp:spPr>
        <a:xfrm>
          <a:off x="5038386" y="683341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rgbClr val="B0CCB0">
            <a:lumMod val="75000"/>
            <a:alpha val="90000"/>
          </a:srgbClr>
        </a:solidFill>
        <a:ln w="15875" cap="flat" cmpd="sng" algn="ctr">
          <a:solidFill>
            <a:srgbClr val="72A3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rgbClr val="002060"/>
            </a:solidFill>
            <a:latin typeface="Trebuchet MS"/>
            <a:ea typeface="+mn-ea"/>
            <a:cs typeface="+mn-cs"/>
          </a:endParaRPr>
        </a:p>
      </dsp:txBody>
      <dsp:txXfrm>
        <a:off x="5146436" y="683341"/>
        <a:ext cx="264121" cy="361366"/>
      </dsp:txXfrm>
    </dsp:sp>
    <dsp:sp modelId="{394D33C3-B78F-4960-BBAB-30036C8E95A0}">
      <dsp:nvSpPr>
        <dsp:cNvPr id="0" name=""/>
        <dsp:cNvSpPr/>
      </dsp:nvSpPr>
      <dsp:spPr>
        <a:xfrm>
          <a:off x="5547662" y="1440159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rgbClr val="B0CCB0">
            <a:lumMod val="75000"/>
            <a:alpha val="90000"/>
          </a:srgbClr>
        </a:solidFill>
        <a:ln w="15875" cap="flat" cmpd="sng" algn="ctr">
          <a:solidFill>
            <a:srgbClr val="72A3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rgbClr val="002060"/>
            </a:solidFill>
            <a:latin typeface="Trebuchet MS"/>
            <a:ea typeface="+mn-ea"/>
            <a:cs typeface="+mn-cs"/>
          </a:endParaRPr>
        </a:p>
      </dsp:txBody>
      <dsp:txXfrm>
        <a:off x="5655712" y="1440159"/>
        <a:ext cx="264121" cy="361366"/>
      </dsp:txXfrm>
    </dsp:sp>
    <dsp:sp modelId="{943D0A95-00C9-4DDA-93C3-58DCA7EBB7F6}">
      <dsp:nvSpPr>
        <dsp:cNvPr id="0" name=""/>
        <dsp:cNvSpPr/>
      </dsp:nvSpPr>
      <dsp:spPr>
        <a:xfrm>
          <a:off x="6056939" y="2232248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rgbClr val="B0CCB0">
            <a:lumMod val="75000"/>
            <a:alpha val="90000"/>
          </a:srgbClr>
        </a:solidFill>
        <a:ln w="15875" cap="flat" cmpd="sng" algn="ctr">
          <a:solidFill>
            <a:srgbClr val="72A3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rgbClr val="002060"/>
            </a:solidFill>
            <a:latin typeface="Trebuchet MS"/>
            <a:ea typeface="+mn-ea"/>
            <a:cs typeface="+mn-cs"/>
          </a:endParaRPr>
        </a:p>
      </dsp:txBody>
      <dsp:txXfrm>
        <a:off x="6164989" y="2232248"/>
        <a:ext cx="264121" cy="361366"/>
      </dsp:txXfrm>
    </dsp:sp>
    <dsp:sp modelId="{18E13913-A55C-4D65-929C-546AE8B3E716}">
      <dsp:nvSpPr>
        <dsp:cNvPr id="0" name=""/>
        <dsp:cNvSpPr/>
      </dsp:nvSpPr>
      <dsp:spPr>
        <a:xfrm>
          <a:off x="6566215" y="3096344"/>
          <a:ext cx="480221" cy="480221"/>
        </a:xfrm>
        <a:prstGeom prst="downArrow">
          <a:avLst>
            <a:gd name="adj1" fmla="val 55000"/>
            <a:gd name="adj2" fmla="val 45000"/>
          </a:avLst>
        </a:prstGeom>
        <a:solidFill>
          <a:srgbClr val="B0CCB0">
            <a:lumMod val="75000"/>
            <a:alpha val="90000"/>
          </a:srgbClr>
        </a:solidFill>
        <a:ln w="15875" cap="flat" cmpd="sng" algn="ctr">
          <a:solidFill>
            <a:srgbClr val="72A3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rgbClr val="002060"/>
            </a:solidFill>
            <a:latin typeface="Trebuchet MS"/>
            <a:ea typeface="+mn-ea"/>
            <a:cs typeface="+mn-cs"/>
          </a:endParaRPr>
        </a:p>
      </dsp:txBody>
      <dsp:txXfrm>
        <a:off x="6674265" y="3096344"/>
        <a:ext cx="264121" cy="361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52888-217B-4929-8764-3A91DBB4F046}">
      <dsp:nvSpPr>
        <dsp:cNvPr id="0" name=""/>
        <dsp:cNvSpPr/>
      </dsp:nvSpPr>
      <dsp:spPr>
        <a:xfrm>
          <a:off x="0" y="0"/>
          <a:ext cx="6682953" cy="93497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Жалоба подается в письменном виде с указанием ФИО Заявителя, изложением существа жалобы.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Вместе с жалобой подаются копии всех документов, имеющихся в распоряжении СХТП.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84" y="27384"/>
        <a:ext cx="5564652" cy="880205"/>
      </dsp:txXfrm>
    </dsp:sp>
    <dsp:sp modelId="{F860313D-6C37-43BD-A520-F556314713D7}">
      <dsp:nvSpPr>
        <dsp:cNvPr id="0" name=""/>
        <dsp:cNvSpPr/>
      </dsp:nvSpPr>
      <dsp:spPr>
        <a:xfrm>
          <a:off x="326163" y="1032635"/>
          <a:ext cx="6682953" cy="56731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Регистрация поступившей жалобы.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779" y="1049251"/>
        <a:ext cx="5542936" cy="534082"/>
      </dsp:txXfrm>
    </dsp:sp>
    <dsp:sp modelId="{BD9F7896-E9FE-45C9-A11B-31846B33252F}">
      <dsp:nvSpPr>
        <dsp:cNvPr id="0" name=""/>
        <dsp:cNvSpPr/>
      </dsp:nvSpPr>
      <dsp:spPr>
        <a:xfrm>
          <a:off x="902269" y="1765705"/>
          <a:ext cx="6682953" cy="93497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Запрос дополнительных документов и разъяснений в страховую компанию.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Могут быть направлены запросы в иные организации, в случае необходимости.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9653" y="1793089"/>
        <a:ext cx="5521400" cy="880205"/>
      </dsp:txXfrm>
    </dsp:sp>
    <dsp:sp modelId="{417F1B4C-97B6-41B0-B8FE-90FB13E05139}">
      <dsp:nvSpPr>
        <dsp:cNvPr id="0" name=""/>
        <dsp:cNvSpPr/>
      </dsp:nvSpPr>
      <dsp:spPr>
        <a:xfrm>
          <a:off x="1420167" y="2818041"/>
          <a:ext cx="6682953" cy="56243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Поступление запрошенных документов и разъяснений.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6640" y="2834514"/>
        <a:ext cx="5543222" cy="529487"/>
      </dsp:txXfrm>
    </dsp:sp>
    <dsp:sp modelId="{268E09B8-CD4B-498C-B606-76D56E8F502D}">
      <dsp:nvSpPr>
        <dsp:cNvPr id="0" name=""/>
        <dsp:cNvSpPr/>
      </dsp:nvSpPr>
      <dsp:spPr>
        <a:xfrm>
          <a:off x="1982439" y="3565033"/>
          <a:ext cx="6682953" cy="934973"/>
        </a:xfrm>
        <a:prstGeom prst="roundRect">
          <a:avLst>
            <a:gd name="adj" fmla="val 10000"/>
          </a:avLst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Подготовка заключения по жалобе и направление ответа СХТП.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9823" y="3592417"/>
        <a:ext cx="5521400" cy="880205"/>
      </dsp:txXfrm>
    </dsp:sp>
    <dsp:sp modelId="{073A8838-FA8F-4750-ABB9-043875947682}">
      <dsp:nvSpPr>
        <dsp:cNvPr id="0" name=""/>
        <dsp:cNvSpPr/>
      </dsp:nvSpPr>
      <dsp:spPr>
        <a:xfrm>
          <a:off x="5798838" y="683050"/>
          <a:ext cx="1160496" cy="607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3175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дн.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9950" y="683050"/>
        <a:ext cx="638272" cy="457319"/>
      </dsp:txXfrm>
    </dsp:sp>
    <dsp:sp modelId="{C1E5E0F5-E0DD-41C9-B390-60C092CA1203}">
      <dsp:nvSpPr>
        <dsp:cNvPr id="0" name=""/>
        <dsp:cNvSpPr/>
      </dsp:nvSpPr>
      <dsp:spPr>
        <a:xfrm>
          <a:off x="6207073" y="1383928"/>
          <a:ext cx="1150487" cy="607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3175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 дн.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5933" y="1383928"/>
        <a:ext cx="632767" cy="457319"/>
      </dsp:txXfrm>
    </dsp:sp>
    <dsp:sp modelId="{210B56E5-BC21-4F53-BD52-53D358035D42}">
      <dsp:nvSpPr>
        <dsp:cNvPr id="0" name=""/>
        <dsp:cNvSpPr/>
      </dsp:nvSpPr>
      <dsp:spPr>
        <a:xfrm>
          <a:off x="6806951" y="2464050"/>
          <a:ext cx="1140478" cy="607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3175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 дн.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63559" y="2464050"/>
        <a:ext cx="627262" cy="457319"/>
      </dsp:txXfrm>
    </dsp:sp>
    <dsp:sp modelId="{029CA9CF-8D71-42E4-A887-8A75357AF56D}">
      <dsp:nvSpPr>
        <dsp:cNvPr id="0" name=""/>
        <dsp:cNvSpPr/>
      </dsp:nvSpPr>
      <dsp:spPr>
        <a:xfrm>
          <a:off x="7369203" y="3178076"/>
          <a:ext cx="1130468" cy="607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3175" cap="flat" cmpd="thickThin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15 дн.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23558" y="3178076"/>
        <a:ext cx="621758" cy="457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AA1EE-D318-42ED-864B-47544E97D823}" type="datetimeFigureOut">
              <a:rPr lang="ru-RU" smtClean="0"/>
              <a:pPr/>
              <a:t>08.10.2014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0164C-945A-4286-BBD7-85040C38F1C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28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0A74CA-9E4C-460E-A7C1-621EC46A6718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9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1A1075-5616-4F2E-B5E7-1419112CB1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559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1F85D3-2437-4D46-A9EC-C50BF67A0294}" type="slidenum">
              <a:rPr lang="ru-RU" smtClean="0"/>
              <a:pPr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7628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904875" y="4731827"/>
            <a:ext cx="4991100" cy="4425312"/>
          </a:xfrm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1075-5616-4F2E-B5E7-1419112CB12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1075-5616-4F2E-B5E7-1419112CB12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1075-5616-4F2E-B5E7-1419112CB12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из функций НСА является проведение проверок соблюдения ППД. В результате проверок, проведенных в 2013 году 24 страховых организаций – членов НСА установлено, что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случаев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 размера страховой выплаты происходит по причине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агротехнологий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сельхозтоваропроизводителем, особенно из-за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засоренности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посевов.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1075-5616-4F2E-B5E7-1419112CB12A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85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Ульяновского НИИСХ урожайность озимых культур в 2011 году на полях института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чем в 2 раза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превысила средние показатели по субъекту.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A1075-5616-4F2E-B5E7-1419112CB12A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871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D75DD7C-B206-467F-AACE-874D4781BBE9}" type="slidenum">
              <a:rPr lang="ru-RU" smtClean="0"/>
              <a:pPr>
                <a:defRPr/>
              </a:pPr>
              <a:t>38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52157F-58C0-4C0D-9F36-E7C4AF1889A7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B5377D-E241-4D22-9A93-1E8B85A877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1" y="44624"/>
            <a:ext cx="614264" cy="16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2955E-8A16-4B1D-9D8E-3F0F55D1B1F0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DB25-4203-4C91-A1E2-8E0A632A4DC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B45B-C1B4-4219-B1A4-3275A60866D3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1806-9203-4527-8B0D-15B0E628C8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5556-F65F-42FB-B2B8-344BCB73AB03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4F3D-DCF8-4EC0-8C5D-6ADF973703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81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6"/>
          <p:cNvSpPr>
            <a:spLocks noGrp="1"/>
          </p:cNvSpPr>
          <p:nvPr>
            <p:ph type="title" idx="11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316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0E5F-4ADD-4A96-9FD4-C00BA6420AB9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D3DF0-9BBA-4164-B3CD-1CFDC539E7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5429"/>
      </p:ext>
    </p:extLst>
  </p:cSld>
  <p:clrMapOvr>
    <a:masterClrMapping/>
  </p:clrMapOvr>
  <p:transition spd="slow">
    <p:wip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DD1B-3604-4123-8B1C-C91D25BC540E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5BA8-51F6-4C7E-8843-44B4D23F70CB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370F4D-8838-4746-AA4F-FD4C424F07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496E-CA8F-4B45-96B6-99FAFFFE41B1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4B306D-FB38-4C2C-8D44-F9671E0B75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A9A1-EB18-4766-9E95-04332F8F69E0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C6662-4D84-4223-9B15-B271C3110D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498D-0BDD-4459-8EE7-64F7D4A52FCD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9E828D-CE99-45CD-8D11-2FBF56DA778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6924-B3C6-473C-A2BD-F2D29C29A726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1340768"/>
            <a:ext cx="7479792" cy="3505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7CE7-06AA-43D1-AFEF-959B79FBC5A4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4C813C-DA1B-4632-B230-A88399D34F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8081-E7ED-414E-A09E-67DED1CEB927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3BCB01-F7DF-496D-BD34-ECC02C8D9C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4EF"/>
            </a:gs>
            <a:gs pos="32000">
              <a:schemeClr val="accent1">
                <a:tint val="44500"/>
                <a:satMod val="160000"/>
              </a:schemeClr>
            </a:gs>
            <a:gs pos="78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81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A26924-B3C6-473C-A2BD-F2D29C29A726}" type="datetime1">
              <a:rPr lang="ru-RU" smtClean="0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  <p:sldLayoutId id="214748458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ai.ru/" TargetMode="External"/><Relationship Id="rId2" Type="http://schemas.openxmlformats.org/officeDocument/2006/relationships/hyperlink" Target="http://www.mc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fagps.r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1" y="44624"/>
            <a:ext cx="614264" cy="16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3707904" y="6381006"/>
            <a:ext cx="1800200" cy="360362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Краснодар, 2014</a:t>
            </a:r>
          </a:p>
          <a:p>
            <a:pPr marL="0" indent="0" algn="r">
              <a:buFont typeface="Arial" charset="0"/>
              <a:buNone/>
            </a:pPr>
            <a:endParaRPr lang="ru-RU" sz="18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222" name="Rectangle 3"/>
          <p:cNvSpPr>
            <a:spLocks noGrp="1"/>
          </p:cNvSpPr>
          <p:nvPr>
            <p:ph type="body" idx="4294967295"/>
          </p:nvPr>
        </p:nvSpPr>
        <p:spPr>
          <a:xfrm>
            <a:off x="4246563" y="5229225"/>
            <a:ext cx="4897437" cy="503238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Скрягин Александр Геннадьевич</a:t>
            </a:r>
          </a:p>
          <a:p>
            <a:pPr marL="0" indent="0" algn="r">
              <a:buFont typeface="Arial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Вице-президент НСА</a:t>
            </a:r>
          </a:p>
          <a:p>
            <a:pPr marL="0" indent="0" algn="r">
              <a:buFont typeface="Arial" charset="0"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23528" y="2106722"/>
            <a:ext cx="86404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Практика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страхования сельскохозяйственных рисков с господдержкой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71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90149"/>
              </p:ext>
            </p:extLst>
          </p:nvPr>
        </p:nvGraphicFramePr>
        <p:xfrm>
          <a:off x="251520" y="1247941"/>
          <a:ext cx="8676580" cy="4341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7020396"/>
              </a:tblGrid>
              <a:tr h="582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сумма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80 %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страховой стоимости </a:t>
                      </a:r>
                      <a:endParaRPr lang="ru-RU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582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субсидирования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зависимости от субъекта РФ и вида сельскохозяйственной культуры (</a:t>
                      </a:r>
                      <a:r>
                        <a:rPr lang="ru-RU" sz="15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1%*</a:t>
                      </a: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582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Безусловная франшиза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40 %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страховой суммы</a:t>
                      </a:r>
                      <a:endParaRPr lang="ru-RU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582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Страховое возмещение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</a:t>
                      </a:r>
                      <a:r>
                        <a:rPr lang="ru-RU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страховой стоимости</a:t>
                      </a:r>
                      <a:endParaRPr lang="ru-RU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2011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Преимущества программы</a:t>
                      </a:r>
                      <a:endParaRPr lang="ru-RU" sz="1500" baseline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500" b="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позволяет возместить сельхозтоваропроизводителю прямые затраты на возделывание застрахованных культур;</a:t>
                      </a:r>
                    </a:p>
                    <a:p>
                      <a:r>
                        <a:rPr kumimoji="0" lang="ru-RU" sz="1500" b="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за небольшую плату защищает бизнес от катастрофических убытков («Дешево и сердито»);</a:t>
                      </a:r>
                    </a:p>
                    <a:p>
                      <a:r>
                        <a:rPr kumimoji="0" lang="ru-RU" sz="1500" b="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в случае катастрофических событий, чрезвычайных ситуаций, повлекших гибель планируемого урожая, на полученное страховое возмещение возможно возобновление производства выращиваемой продукции;</a:t>
                      </a:r>
                    </a:p>
                    <a:p>
                      <a:r>
                        <a:rPr kumimoji="0" lang="ru-RU" sz="1500" b="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осуществляется страхование всех видов</a:t>
                      </a:r>
                      <a:r>
                        <a:rPr kumimoji="0" lang="ru-RU" sz="15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500" b="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сельскохозяйственных культур;</a:t>
                      </a:r>
                      <a:endParaRPr kumimoji="0" lang="ru-RU" sz="1500" b="0" kern="12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15616" y="404664"/>
            <a:ext cx="757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Программа страхования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«Полис Доступный»</a:t>
            </a:r>
            <a:endParaRPr lang="ru-RU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8586" y="6093296"/>
            <a:ext cx="38098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* Краснодарский край,  зерновые культуры </a:t>
            </a:r>
            <a:endParaRPr lang="ru-RU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495258"/>
              </p:ext>
            </p:extLst>
          </p:nvPr>
        </p:nvGraphicFramePr>
        <p:xfrm>
          <a:off x="3779912" y="980202"/>
          <a:ext cx="5134207" cy="30968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42230"/>
                <a:gridCol w="548756"/>
                <a:gridCol w="1114407"/>
                <a:gridCol w="1114407"/>
                <a:gridCol w="1114407"/>
              </a:tblGrid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страхования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Страховой тариф,%</a:t>
                      </a:r>
                      <a:endParaRPr lang="ru-RU" sz="1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(всего), руб.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(СХТП), руб.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выплата при полной гибели,  руб.</a:t>
                      </a:r>
                      <a:endParaRPr lang="ru-RU" sz="13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62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27 000</a:t>
                      </a:r>
                    </a:p>
                  </a:txBody>
                  <a:tcPr/>
                </a:tc>
              </a:tr>
              <a:tr h="4562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95/15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21 803</a:t>
                      </a:r>
                    </a:p>
                  </a:txBody>
                  <a:tcPr/>
                </a:tc>
              </a:tr>
              <a:tr h="4562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80/40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12 960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98938860"/>
              </p:ext>
            </p:extLst>
          </p:nvPr>
        </p:nvGraphicFramePr>
        <p:xfrm>
          <a:off x="551359" y="4149080"/>
          <a:ext cx="3372569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7379227"/>
              </p:ext>
            </p:extLst>
          </p:nvPr>
        </p:nvGraphicFramePr>
        <p:xfrm>
          <a:off x="4211960" y="4077072"/>
          <a:ext cx="4644132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42118"/>
              </p:ext>
            </p:extLst>
          </p:nvPr>
        </p:nvGraphicFramePr>
        <p:xfrm>
          <a:off x="251520" y="1340768"/>
          <a:ext cx="3384376" cy="1261854"/>
        </p:xfrm>
        <a:graphic>
          <a:graphicData uri="http://schemas.openxmlformats.org/drawingml/2006/table">
            <a:tbl>
              <a:tblPr/>
              <a:tblGrid>
                <a:gridCol w="1410156"/>
                <a:gridCol w="1974220"/>
              </a:tblGrid>
              <a:tr h="372301">
                <a:tc gridSpan="2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Ячмень</a:t>
                      </a:r>
                      <a:endParaRPr lang="ru-RU" sz="13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Цена реализации</a:t>
                      </a:r>
                      <a:endParaRPr lang="ru-RU" sz="13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600 руб.</a:t>
                      </a:r>
                      <a:endParaRPr lang="ru-RU" sz="13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5-яя урожайность</a:t>
                      </a:r>
                      <a:endParaRPr lang="ru-RU" sz="13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45 ц./га</a:t>
                      </a:r>
                      <a:endParaRPr lang="ru-RU" sz="13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87624" y="332656"/>
            <a:ext cx="7665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Пример расчета на 1 га</a:t>
            </a:r>
          </a:p>
        </p:txBody>
      </p:sp>
    </p:spTree>
    <p:extLst>
      <p:ext uri="{BB962C8B-B14F-4D97-AF65-F5344CB8AC3E}">
        <p14:creationId xmlns:p14="http://schemas.microsoft.com/office/powerpoint/2010/main" val="21023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Актуальные вопросы по страхованию урожая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75357"/>
              </p:ext>
            </p:extLst>
          </p:nvPr>
        </p:nvGraphicFramePr>
        <p:xfrm>
          <a:off x="251520" y="1121152"/>
          <a:ext cx="8784977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2952328"/>
                <a:gridCol w="56166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застраховать с господдержкой дополнительно приобретенные площади?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Заключить дополнительное соглашение к договору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страхования;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Представить документы в орган управления АПК субъекта РФ.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какого момента договор вступает в силу, и на какой период распространяется ответственность Страховщика?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 вступает в силу с 00 часов 00 минут дня, следующего за днем оплаты СХТП 50% страховой премии.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ответственности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Страховщика: с момента вступления в силу договора до 00 часов дня, указанного, как дата окончания уборки урожая.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Какие события не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покрываются страхованием с господдержкой?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События, которые повлияли на снижение урожая, но не входят в перечень страховых событий, предусмотренных договором.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Например, количественные потери урожая: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 площади, исключенной из общей площади посева по причине того, что СХТП не произвел необходимый пересев/подсев или произвел пересев/подсев культурой, не отвечающей требованиям Правил страхования;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результате нарушения агротехники;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воздействия ОПЯ, не предусмотренных договором.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Актуальные вопросы по страхованию урожая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72571"/>
              </p:ext>
            </p:extLst>
          </p:nvPr>
        </p:nvGraphicFramePr>
        <p:xfrm>
          <a:off x="251520" y="1121152"/>
          <a:ext cx="8784977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2952328"/>
                <a:gridCol w="56166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застраховать события, не предусмотренные ФЗ-260?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событий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на случай наступления которых осуществляется страхование с господдержкой, определен ФЗ-260.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События, которые не предусмотрены ФЗ-260, можно достраховать посредством заключения договора страхования без господдержки.</a:t>
                      </a:r>
                    </a:p>
                    <a:p>
                      <a:pPr marL="0" indent="0">
                        <a:buNone/>
                      </a:pPr>
                      <a:endParaRPr lang="ru-RU" sz="8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Готовятся изменения в ФЗ-260: включение в перечень страховых событий – ОПЯ «наводнение»</a:t>
                      </a:r>
                      <a:endParaRPr lang="ru-RU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Каким образом возможно снизить критерий утраты урожая?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соответствии  с ФЗ-260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критерий утраты – 30%.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Утрату урожая в размере от 0% до 29% возможно достраховать посредством заключения договора страхования без господдержки.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Готовятся изменения в ФЗ-260: снижение критерия утраты с 30% до 25%.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563888" y="3068960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63888" y="4797152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9"/>
          <p:cNvSpPr>
            <a:spLocks noGrp="1"/>
          </p:cNvSpPr>
          <p:nvPr>
            <p:ph idx="1"/>
          </p:nvPr>
        </p:nvSpPr>
        <p:spPr>
          <a:xfrm>
            <a:off x="229116" y="1340768"/>
            <a:ext cx="8460432" cy="4320480"/>
          </a:xfrm>
        </p:spPr>
        <p:txBody>
          <a:bodyPr>
            <a:noAutofit/>
          </a:bodyPr>
          <a:lstStyle/>
          <a:p>
            <a:pPr marL="45720" lvl="0" indent="0">
              <a:spcAft>
                <a:spcPts val="1200"/>
              </a:spcAft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действия СХТП:</a:t>
            </a:r>
          </a:p>
          <a:p>
            <a:pPr marL="388620" lvl="0" indent="-342900">
              <a:spcBef>
                <a:spcPts val="0"/>
              </a:spcBef>
              <a:spcAft>
                <a:spcPts val="600"/>
              </a:spcAft>
              <a:buClrTx/>
              <a:buSzPct val="90000"/>
              <a:buFont typeface="+mj-lt"/>
              <a:buAutoNum type="arabicPeriod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Незамедлительно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уведомить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Страховщика;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88620" lvl="0" indent="-342900">
              <a:spcBef>
                <a:spcPts val="0"/>
              </a:spcBef>
              <a:spcAft>
                <a:spcPts val="600"/>
              </a:spcAft>
              <a:buClrTx/>
              <a:buSzPct val="90000"/>
              <a:buFont typeface="+mj-lt"/>
              <a:buAutoNum type="arabicPeriod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Принять разумные и доступные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меры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чтобы уменьшить возможные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убытки (в том числе подсев/пересев);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88620" indent="-342900">
              <a:spcBef>
                <a:spcPts val="0"/>
              </a:spcBef>
              <a:spcAft>
                <a:spcPts val="600"/>
              </a:spcAft>
              <a:buClrTx/>
              <a:buSzPct val="90000"/>
              <a:buFont typeface="+mj-lt"/>
              <a:buAutoNum type="arabicPeriod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Сохранить пострадавшие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с/х культуры, 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том виде, в котором они оказались после  наступления страхового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события;</a:t>
            </a:r>
          </a:p>
          <a:p>
            <a:pPr marL="388620" lvl="0" indent="-342900">
              <a:spcBef>
                <a:spcPts val="0"/>
              </a:spcBef>
              <a:spcAft>
                <a:spcPts val="600"/>
              </a:spcAft>
              <a:buClrTx/>
              <a:buSzPct val="90000"/>
              <a:buFont typeface="+mj-lt"/>
              <a:buAutoNum type="arabicPeriod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Совместно со Страховщиком составить Акт обследования по заявленному страховому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событию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88620" indent="-342900">
              <a:spcBef>
                <a:spcPts val="0"/>
              </a:spcBef>
              <a:spcAft>
                <a:spcPts val="600"/>
              </a:spcAft>
              <a:buClrTx/>
              <a:buSzPct val="90000"/>
              <a:buFont typeface="+mj-lt"/>
              <a:buAutoNum type="arabicPeriod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Определить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совместно со Страховщиком урожайность на корню;</a:t>
            </a:r>
          </a:p>
          <a:p>
            <a:pPr marL="388620" indent="-342900">
              <a:spcBef>
                <a:spcPts val="0"/>
              </a:spcBef>
              <a:spcAft>
                <a:spcPts val="600"/>
              </a:spcAft>
              <a:buClrTx/>
              <a:buSzPct val="90000"/>
              <a:buFont typeface="+mj-lt"/>
              <a:buAutoNum type="arabicPeriod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опасное природное явление наступило в период уборки урожая, Страхователь должен незамедлительно известить об этом страховщика.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15616" y="385500"/>
            <a:ext cx="757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Если наступил страховой случай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58052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случае полной гибели урожая, СХТП может получить предварительную выплату.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D3DF0-9BBA-4164-B3CD-1CFDC539E70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омер слайда 4"/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defPPr>
              <a:defRPr lang="ru-RU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8E6F3BF-9AE9-4EB7-B403-E6EEA5D2608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23528" y="954261"/>
            <a:ext cx="8424937" cy="103457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Страховое событие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1674302" y="3664448"/>
            <a:ext cx="1349199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дней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275856" y="3861048"/>
            <a:ext cx="1382826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452649" y="3068960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1604778" y="1412776"/>
            <a:ext cx="7143687" cy="93610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131840" y="1880828"/>
            <a:ext cx="5616625" cy="97210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725097" y="2348880"/>
            <a:ext cx="3951361" cy="85722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Предварительная выплата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31840" y="2620274"/>
            <a:ext cx="1593257" cy="2304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1772816"/>
            <a:ext cx="1251545" cy="2402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04778" y="2149566"/>
            <a:ext cx="1527062" cy="2575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79512" y="1988840"/>
            <a:ext cx="14252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От наступления события до подачи заявления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637970" y="2188021"/>
            <a:ext cx="149387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/>
              <a:t>От подачи </a:t>
            </a:r>
          </a:p>
          <a:p>
            <a:pPr lvl="0" algn="ctr"/>
            <a:r>
              <a:rPr lang="ru-RU" sz="1400" dirty="0" smtClean="0"/>
              <a:t>заявления </a:t>
            </a:r>
          </a:p>
          <a:p>
            <a:pPr lvl="0" algn="ctr"/>
            <a:r>
              <a:rPr lang="ru-RU" sz="1400" dirty="0" smtClean="0"/>
              <a:t>до </a:t>
            </a:r>
          </a:p>
          <a:p>
            <a:pPr lvl="0" algn="ctr"/>
            <a:r>
              <a:rPr lang="ru-RU" sz="1400" dirty="0" smtClean="0"/>
              <a:t>представления </a:t>
            </a:r>
          </a:p>
          <a:p>
            <a:pPr lvl="0" algn="ctr"/>
            <a:r>
              <a:rPr lang="ru-RU" sz="1400" dirty="0" smtClean="0"/>
              <a:t>комплекта</a:t>
            </a:r>
          </a:p>
          <a:p>
            <a:pPr lvl="0" algn="ctr"/>
            <a:r>
              <a:rPr lang="ru-RU" sz="1400" dirty="0" smtClean="0"/>
              <a:t> документов</a:t>
            </a:r>
          </a:p>
          <a:p>
            <a:pPr lvl="0" algn="ctr"/>
            <a:r>
              <a:rPr lang="ru-RU" sz="1400" dirty="0" smtClean="0"/>
              <a:t>(кроме 29-СХ)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131840" y="2618909"/>
            <a:ext cx="15932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/>
              <a:t>От </a:t>
            </a:r>
          </a:p>
          <a:p>
            <a:pPr lvl="0" algn="ctr"/>
            <a:r>
              <a:rPr lang="ru-RU" sz="1400" dirty="0" smtClean="0"/>
              <a:t>предоставления </a:t>
            </a:r>
          </a:p>
          <a:p>
            <a:pPr lvl="0" algn="ctr"/>
            <a:r>
              <a:rPr lang="ru-RU" sz="1400" dirty="0" smtClean="0"/>
              <a:t>комплекта</a:t>
            </a:r>
          </a:p>
          <a:p>
            <a:pPr lvl="0" algn="ctr"/>
            <a:r>
              <a:rPr lang="ru-RU" sz="1400" dirty="0" smtClean="0"/>
              <a:t> документов </a:t>
            </a:r>
          </a:p>
          <a:p>
            <a:pPr lvl="0" algn="ctr"/>
            <a:r>
              <a:rPr lang="ru-RU" sz="1400" dirty="0" smtClean="0"/>
              <a:t>до выплаты </a:t>
            </a:r>
          </a:p>
          <a:p>
            <a:pPr lvl="0" algn="ctr"/>
            <a:r>
              <a:rPr lang="ru-RU" sz="1400" dirty="0" smtClean="0"/>
              <a:t>СВБ</a:t>
            </a:r>
            <a:endParaRPr lang="ru-RU" sz="1200" dirty="0"/>
          </a:p>
        </p:txBody>
      </p:sp>
      <p:pic>
        <p:nvPicPr>
          <p:cNvPr id="1026" name="Picture 2" descr="C:\Users\boranukovmh\AppData\Local\Microsoft\Windows\Temporary Internet Files\Content.Outlook\B2XB7U0Z\8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40" y="4005064"/>
            <a:ext cx="1217326" cy="14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23"/>
          <p:cNvSpPr/>
          <p:nvPr/>
        </p:nvSpPr>
        <p:spPr>
          <a:xfrm>
            <a:off x="1683662" y="4168504"/>
            <a:ext cx="1339840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дней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52649" y="3592440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275856" y="4384528"/>
            <a:ext cx="1382826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725097" y="3011068"/>
            <a:ext cx="1468967" cy="2163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932040" y="3068960"/>
            <a:ext cx="1009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От ПВ до</a:t>
            </a:r>
          </a:p>
          <a:p>
            <a:pPr lvl="0" algn="ctr"/>
            <a:r>
              <a:rPr lang="ru-RU" sz="1400" dirty="0" smtClean="0"/>
              <a:t>сдачи 29-СХ</a:t>
            </a:r>
            <a:endParaRPr lang="ru-RU" sz="1400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6203146" y="2780928"/>
            <a:ext cx="2545319" cy="929236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29-СХ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699792" y="5479270"/>
            <a:ext cx="2822988" cy="3874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озимым культурам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15642" y="6014457"/>
            <a:ext cx="2822988" cy="387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яровым культурам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4798385" y="4096496"/>
            <a:ext cx="1270662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</p:txBody>
      </p:sp>
      <p:sp>
        <p:nvSpPr>
          <p:cNvPr id="54" name="Стрелка вправо 53"/>
          <p:cNvSpPr/>
          <p:nvPr/>
        </p:nvSpPr>
        <p:spPr>
          <a:xfrm>
            <a:off x="4813062" y="4600552"/>
            <a:ext cx="1271106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188025" y="3501009"/>
            <a:ext cx="13340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260034" y="3558900"/>
            <a:ext cx="12157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От сдачи 29-СХ</a:t>
            </a:r>
          </a:p>
          <a:p>
            <a:pPr lvl="0" algn="ctr"/>
            <a:r>
              <a:rPr lang="ru-RU" sz="1400" dirty="0"/>
              <a:t>д</a:t>
            </a:r>
            <a:r>
              <a:rPr lang="ru-RU" sz="1400" dirty="0" smtClean="0"/>
              <a:t>о СВ</a:t>
            </a:r>
            <a:endParaRPr lang="ru-RU" sz="1400" dirty="0"/>
          </a:p>
        </p:txBody>
      </p:sp>
      <p:sp>
        <p:nvSpPr>
          <p:cNvPr id="57" name="Стрелка вправо 56"/>
          <p:cNvSpPr/>
          <p:nvPr/>
        </p:nvSpPr>
        <p:spPr>
          <a:xfrm>
            <a:off x="6260033" y="4365104"/>
            <a:ext cx="1215773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</p:txBody>
      </p:sp>
      <p:sp>
        <p:nvSpPr>
          <p:cNvPr id="58" name="Стрелка вправо 57"/>
          <p:cNvSpPr/>
          <p:nvPr/>
        </p:nvSpPr>
        <p:spPr>
          <a:xfrm>
            <a:off x="6260033" y="4888584"/>
            <a:ext cx="1215773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</p:txBody>
      </p:sp>
      <p:sp>
        <p:nvSpPr>
          <p:cNvPr id="59" name="Стрелка вправо 58"/>
          <p:cNvSpPr/>
          <p:nvPr/>
        </p:nvSpPr>
        <p:spPr>
          <a:xfrm>
            <a:off x="7531139" y="3284984"/>
            <a:ext cx="1369726" cy="929236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Страховая выплата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79422" y="-27384"/>
            <a:ext cx="7810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Срок </a:t>
            </a:r>
            <a:r>
              <a:rPr lang="ru-RU" sz="2800" b="1" dirty="0" smtClean="0">
                <a:solidFill>
                  <a:srgbClr val="0070C0"/>
                </a:solidFill>
              </a:rPr>
              <a:t>страховой выплаты по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страхованию урожая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D3DF0-9BBA-4164-B3CD-1CFDC539E70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омер слайда 4"/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defPPr>
              <a:defRPr lang="ru-RU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8E6F3BF-9AE9-4EB7-B403-E6EEA5D2608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79422" y="169476"/>
            <a:ext cx="7810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Порядок рассмотрения жалоб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43647293"/>
              </p:ext>
            </p:extLst>
          </p:nvPr>
        </p:nvGraphicFramePr>
        <p:xfrm>
          <a:off x="213321" y="1331044"/>
          <a:ext cx="8679160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1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0432" y="2996952"/>
            <a:ext cx="8308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Страхование сельскохозяйственных животных 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с господдержкой.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8321"/>
          <a:stretch/>
        </p:blipFill>
        <p:spPr>
          <a:xfrm>
            <a:off x="539552" y="332656"/>
            <a:ext cx="2160240" cy="2407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6"/>
            <a:ext cx="2448272" cy="23762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9"/>
          <a:stretch/>
        </p:blipFill>
        <p:spPr>
          <a:xfrm>
            <a:off x="467544" y="4067786"/>
            <a:ext cx="2664296" cy="24489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r="17013"/>
          <a:stretch/>
        </p:blipFill>
        <p:spPr>
          <a:xfrm>
            <a:off x="6273403" y="4077072"/>
            <a:ext cx="2619077" cy="24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 txBox="1">
            <a:spLocks noGrp="1"/>
          </p:cNvSpPr>
          <p:nvPr/>
        </p:nvSpPr>
        <p:spPr bwMode="auto">
          <a:xfrm>
            <a:off x="8570913" y="6526213"/>
            <a:ext cx="404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 b="1" dirty="0">
              <a:solidFill>
                <a:schemeClr val="accent2"/>
              </a:solidFill>
            </a:endParaRPr>
          </a:p>
        </p:txBody>
      </p:sp>
      <p:pic>
        <p:nvPicPr>
          <p:cNvPr id="14375" name="Picture 26" descr="70556_dwie_swinki_tra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959176"/>
            <a:ext cx="20875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6" name="Picture 27" descr="hakasiya---territoriya-b-vozmozhnostey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963939"/>
            <a:ext cx="208915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7" name="Picture 28" descr="main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987751"/>
            <a:ext cx="22336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8" name="Picture 1" descr="C:\Users\User007\Desktop\НСА готовое\Сайт НСА\ФОТКИ ДЛЯ САЙТА\4fbbc58df6d004a72e9f17ca6c64be8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63939"/>
            <a:ext cx="201612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448425"/>
            <a:ext cx="726555" cy="365125"/>
          </a:xfrm>
        </p:spPr>
        <p:txBody>
          <a:bodyPr/>
          <a:lstStyle/>
          <a:p>
            <a:pPr>
              <a:defRPr/>
            </a:pPr>
            <a:fld id="{90AF2C51-DA4B-4DCF-9262-8FE5F2CC880B}" type="slidenum">
              <a:rPr lang="ru-RU" sz="2000"/>
              <a:pPr>
                <a:defRPr/>
              </a:pPr>
              <a:t>18</a:t>
            </a:fld>
            <a:endParaRPr lang="ru-RU" sz="2000" dirty="0"/>
          </a:p>
        </p:txBody>
      </p:sp>
      <p:sp>
        <p:nvSpPr>
          <p:cNvPr id="13" name="Содержимое 1"/>
          <p:cNvSpPr txBox="1">
            <a:spLocks/>
          </p:cNvSpPr>
          <p:nvPr/>
        </p:nvSpPr>
        <p:spPr>
          <a:xfrm>
            <a:off x="734814" y="3139739"/>
            <a:ext cx="8085658" cy="1728192"/>
          </a:xfrm>
          <a:prstGeom prst="rect">
            <a:avLst/>
          </a:prstGeom>
        </p:spPr>
        <p:txBody>
          <a:bodyPr lIns="72000" rIns="0"/>
          <a:lstStyle/>
          <a:p>
            <a:pPr marL="566737" marR="0" lvl="0" indent="-4572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8000"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1.Заразные болезни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(перечень утверждает МСХ РФ) </a:t>
            </a:r>
          </a:p>
          <a:p>
            <a:pPr marL="566737" marR="0" lvl="0" indent="-4572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8000"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2.Массовые отравления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marR="0" lvl="0" indent="-4572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8000"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3.Стихийные бедствия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(удар молнии, землетрясение, пыльная буря, ураганный ветер, сильная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етель, буран, наводнение, обвал, лавина, сель, оползень)</a:t>
            </a:r>
          </a:p>
          <a:p>
            <a:pPr marL="566737" marR="0" lvl="0" indent="-4572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8000"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4.Нарушение снабжения электрической, тепловой энергией, водой в результате</a:t>
            </a:r>
            <a:r>
              <a:rPr kumimoji="0" lang="ru-RU" sz="1400" b="1" i="0" u="sng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стихийных бедствий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marR="0" lvl="0" indent="-4572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8000"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5.Пожар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marR="0" lvl="0" indent="-255588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971600" y="2779699"/>
            <a:ext cx="7991723" cy="2880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Страховые риски: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auto">
          <a:xfrm>
            <a:off x="1259632" y="980728"/>
            <a:ext cx="7812360" cy="2880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Вид сельскохозяйственных животных</a:t>
            </a:r>
          </a:p>
        </p:txBody>
      </p:sp>
      <p:sp>
        <p:nvSpPr>
          <p:cNvPr id="17" name="Содержимое 1"/>
          <p:cNvSpPr txBox="1">
            <a:spLocks/>
          </p:cNvSpPr>
          <p:nvPr/>
        </p:nvSpPr>
        <p:spPr>
          <a:xfrm>
            <a:off x="1172277" y="1555563"/>
            <a:ext cx="2808312" cy="1008112"/>
          </a:xfrm>
          <a:prstGeom prst="rect">
            <a:avLst/>
          </a:prstGeom>
        </p:spPr>
        <p:txBody>
          <a:bodyPr/>
          <a:lstStyle/>
          <a:p>
            <a:pPr marL="566737" indent="-457200" algn="just" eaLnBrk="0" hangingPunct="0">
              <a:spcBef>
                <a:spcPts val="0"/>
              </a:spcBef>
              <a:spcAft>
                <a:spcPts val="0"/>
              </a:spcAft>
              <a:buSzPct val="68000"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Крупный рогатый скот 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indent="-457200" algn="just" eaLnBrk="0" hangingPunct="0">
              <a:spcBef>
                <a:spcPts val="0"/>
              </a:spcBef>
              <a:spcAft>
                <a:spcPts val="0"/>
              </a:spcAft>
              <a:buSzPct val="68000"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4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Мелкий рогатый скот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8000"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Свиньи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indent="-457200" algn="just" eaLnBrk="0" hangingPunct="0">
              <a:spcBef>
                <a:spcPts val="0"/>
              </a:spcBef>
              <a:spcAft>
                <a:spcPts val="0"/>
              </a:spcAft>
              <a:buSzPct val="68000"/>
              <a:defRPr/>
            </a:pPr>
            <a:r>
              <a:rPr lang="ru-RU" sz="14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Птица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одержимое 1"/>
          <p:cNvSpPr txBox="1">
            <a:spLocks/>
          </p:cNvSpPr>
          <p:nvPr/>
        </p:nvSpPr>
        <p:spPr>
          <a:xfrm>
            <a:off x="5796136" y="1484784"/>
            <a:ext cx="2808312" cy="1222907"/>
          </a:xfrm>
          <a:prstGeom prst="rect">
            <a:avLst/>
          </a:prstGeom>
        </p:spPr>
        <p:txBody>
          <a:bodyPr/>
          <a:lstStyle/>
          <a:p>
            <a:pPr marL="566737" indent="-457200" algn="just" eaLnBrk="0" hangingPunct="0">
              <a:spcBef>
                <a:spcPts val="0"/>
              </a:spcBef>
              <a:spcAft>
                <a:spcPts val="0"/>
              </a:spcAft>
              <a:buSzPct val="68000"/>
              <a:defRPr/>
            </a:pPr>
            <a:r>
              <a:rPr lang="ru-RU" sz="14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Лошади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indent="-457200" algn="just" eaLnBrk="0" hangingPunct="0">
              <a:spcBef>
                <a:spcPts val="0"/>
              </a:spcBef>
              <a:spcAft>
                <a:spcPts val="0"/>
              </a:spcAft>
              <a:buSzPct val="68000"/>
              <a:defRPr/>
            </a:pPr>
            <a:r>
              <a:rPr lang="ru-RU" sz="14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Верблюды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8000"/>
              <a:tabLst/>
              <a:defRPr/>
            </a:pPr>
            <a:r>
              <a:rPr lang="ru-RU" sz="14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1400" b="1" i="0" u="sng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Олени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indent="-457200" algn="just" eaLnBrk="0" hangingPunct="0">
              <a:spcBef>
                <a:spcPts val="0"/>
              </a:spcBef>
              <a:spcAft>
                <a:spcPts val="0"/>
              </a:spcAft>
              <a:buSzPct val="68000"/>
              <a:defRPr/>
            </a:pPr>
            <a:r>
              <a:rPr lang="ru-RU" sz="14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Кролики, пушные звери</a:t>
            </a:r>
          </a:p>
          <a:p>
            <a:pPr marL="566737" indent="-457200" algn="just" eaLnBrk="0" hangingPunct="0">
              <a:spcBef>
                <a:spcPts val="0"/>
              </a:spcBef>
              <a:spcAft>
                <a:spcPts val="0"/>
              </a:spcAft>
              <a:buSzPct val="68000"/>
              <a:defRPr/>
            </a:pPr>
            <a:r>
              <a:rPr lang="ru-RU" sz="14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Пчелы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3A80087-F82E-4249-B6F1-BC680DC70DE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87624" y="764704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91108" y="188640"/>
            <a:ext cx="80173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сельскохозяйственных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31049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6408738"/>
            <a:ext cx="625475" cy="365125"/>
          </a:xfrm>
        </p:spPr>
        <p:txBody>
          <a:bodyPr/>
          <a:lstStyle/>
          <a:p>
            <a:pPr>
              <a:defRPr/>
            </a:pPr>
            <a:fld id="{7A5E6835-D2EC-4517-AC7E-C6CFA393DF65}" type="slidenum">
              <a:rPr lang="ru-RU" sz="2000" smtClean="0"/>
              <a:pPr>
                <a:defRPr/>
              </a:pPr>
              <a:t>19</a:t>
            </a:fld>
            <a:endParaRPr lang="ru-RU" sz="2000" dirty="0"/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395536" y="1196752"/>
            <a:ext cx="8424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На страхование принимается:</a:t>
            </a:r>
          </a:p>
          <a:p>
            <a:pPr marL="0" indent="0" algn="ctr" eaLnBrk="1" hangingPunct="1">
              <a:buFontTx/>
              <a:buNone/>
            </a:pPr>
            <a:endParaRPr lang="ru-RU" sz="175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все 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</a:rPr>
              <a:t>имеющееся у сельскохозяйственного товаропроизводителя </a:t>
            </a:r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поголовье 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</a:rPr>
              <a:t>сельскохозяйственных </a:t>
            </a:r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</a:rPr>
              <a:t>животных определенных видов</a:t>
            </a:r>
          </a:p>
          <a:p>
            <a:pPr marL="0" indent="0" algn="ctr" eaLnBrk="1" hangingPunct="1">
              <a:buFontTx/>
              <a:buNone/>
            </a:pP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</a:rPr>
              <a:t>(ФЗ -260 ст. 4 п.2)</a:t>
            </a:r>
          </a:p>
          <a:p>
            <a:pPr marL="0" indent="0" algn="ctr" eaLnBrk="1" hangingPunct="1">
              <a:buFontTx/>
              <a:buNone/>
            </a:pPr>
            <a:endParaRPr lang="ru-RU" sz="175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175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175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175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175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994121"/>
            <a:ext cx="9144000" cy="223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траховая стоимость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определяется по каждой половозрастной группе:</a:t>
            </a:r>
          </a:p>
          <a:p>
            <a:pPr marL="446088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отношении сельскохозяйственных животных, переведенных в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основное стадо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 -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ea typeface="Times New Roman" pitchFamily="18" charset="0"/>
            </a:endParaRPr>
          </a:p>
          <a:p>
            <a:pPr marL="446088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балансовой стоимости</a:t>
            </a:r>
          </a:p>
          <a:p>
            <a:pPr indent="457200" eaLnBrk="0" hangingPunct="0"/>
            <a:endParaRPr lang="ru-RU" sz="17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63525" eaLnBrk="0" hangingPunct="0"/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</a:rPr>
              <a:t>- в отношении сельскохозяйственных животных, не переведенных в основное стадо - по сумме затрат на выращивание единицы живого веса, умноженной на среднюю массу одного животного данной половозрастной группы.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44522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Методика определения страховой стоимости утверждается Приказом Минсельхоза Российской Федерации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15615" y="-27384"/>
            <a:ext cx="7657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Страхование с/х </a:t>
            </a: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животных, осуществляемое с 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господдержкой</a:t>
            </a:r>
            <a:endParaRPr lang="ru-RU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b="10717"/>
          <a:stretch/>
        </p:blipFill>
        <p:spPr bwMode="auto">
          <a:xfrm>
            <a:off x="6948264" y="2348880"/>
            <a:ext cx="2093833" cy="158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36512" y="2363976"/>
            <a:ext cx="683236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Надежность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Совокупный суммарный уставный капитал – более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70 млрд. руб.</a:t>
            </a:r>
          </a:p>
          <a:p>
            <a:pPr algn="r"/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Совокупный </a:t>
            </a:r>
            <a:r>
              <a:rPr lang="ru-RU" sz="17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размер собственных средств </a:t>
            </a:r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700" b="1" dirty="0" smtClean="0">
                <a:solidFill>
                  <a:schemeClr val="tx2"/>
                </a:solidFill>
              </a:rPr>
              <a:t>150 </a:t>
            </a:r>
            <a:r>
              <a:rPr lang="ru-RU" sz="1700" b="1" dirty="0">
                <a:solidFill>
                  <a:schemeClr val="tx2"/>
                </a:solidFill>
              </a:rPr>
              <a:t>млрд. руб.</a:t>
            </a:r>
            <a:endParaRPr lang="ru-RU" sz="1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Совокупные активы – </a:t>
            </a:r>
            <a:r>
              <a:rPr lang="ru-RU" sz="1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0,6 трлн. руб.</a:t>
            </a:r>
            <a:endParaRPr lang="ru-RU" sz="1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512" y="2505669"/>
            <a:ext cx="4648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7358"/>
          <a:stretch/>
        </p:blipFill>
        <p:spPr bwMode="auto">
          <a:xfrm>
            <a:off x="206306" y="1124744"/>
            <a:ext cx="1445931" cy="12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88801" y="1138250"/>
            <a:ext cx="67687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Единство и единые стандарты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страховых компаний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99%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рынка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агрострахования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без господдержки 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72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застрахованных посевных площадей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099562" y="4005064"/>
            <a:ext cx="4648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srgbClr val="39639D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39639D">
                  <a:lumMod val="50000"/>
                </a:srgb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260" y="4140369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страхового рынка РФ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рынка страхования имущественных рисков РФ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34" y="4725144"/>
            <a:ext cx="8839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Ключевая </a:t>
            </a:r>
            <a:r>
              <a:rPr lang="ru-RU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функция </a:t>
            </a:r>
            <a:r>
              <a:rPr lang="ru-RU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НСА - 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гарант платежеспособности всей системы в случае  банкротства одного из членов. 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НСА формирует Фонд компенсационных выплат – 5% страховой премии.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18"/>
          <p:cNvSpPr>
            <a:spLocks noChangeArrowheads="1"/>
          </p:cNvSpPr>
          <p:nvPr/>
        </p:nvSpPr>
        <p:spPr bwMode="auto">
          <a:xfrm>
            <a:off x="78322" y="5601434"/>
            <a:ext cx="886258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Фонд сформирован в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100%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размере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и составил более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700 млн. руб.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В мае 2014 г. -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перечислены первые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выплаты.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7126" y="11663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39639D"/>
                </a:solidFill>
                <a:latin typeface="Arial" pitchFamily="34" charset="0"/>
                <a:cs typeface="Arial" pitchFamily="34" charset="0"/>
              </a:rPr>
              <a:t>Национальный союз </a:t>
            </a:r>
            <a:r>
              <a:rPr lang="ru-RU" sz="2400" b="1" dirty="0" smtClean="0">
                <a:solidFill>
                  <a:srgbClr val="39639D"/>
                </a:solidFill>
                <a:latin typeface="Arial" pitchFamily="34" charset="0"/>
                <a:cs typeface="Arial" pitchFamily="34" charset="0"/>
              </a:rPr>
              <a:t>агростраховщиков</a:t>
            </a:r>
            <a:r>
              <a:rPr lang="en-US" sz="2400" b="1" dirty="0" smtClean="0">
                <a:solidFill>
                  <a:srgbClr val="39639D"/>
                </a:solidFill>
                <a:latin typeface="Arial" pitchFamily="34" charset="0"/>
                <a:cs typeface="Arial" pitchFamily="34" charset="0"/>
              </a:rPr>
              <a:t> –</a:t>
            </a:r>
            <a:endParaRPr lang="ru-RU" sz="2400" b="1" dirty="0" smtClean="0">
              <a:solidFill>
                <a:srgbClr val="39639D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39639D"/>
                </a:solidFill>
                <a:latin typeface="Arial" pitchFamily="34" charset="0"/>
                <a:cs typeface="Arial" pitchFamily="34" charset="0"/>
              </a:rPr>
              <a:t>главный отраслевой союз</a:t>
            </a:r>
            <a:endParaRPr lang="ru-RU" sz="2400" b="1" dirty="0">
              <a:solidFill>
                <a:srgbClr val="39639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6408738"/>
            <a:ext cx="625475" cy="365125"/>
          </a:xfrm>
        </p:spPr>
        <p:txBody>
          <a:bodyPr/>
          <a:lstStyle/>
          <a:p>
            <a:pPr>
              <a:defRPr/>
            </a:pPr>
            <a:fld id="{7A5E6835-D2EC-4517-AC7E-C6CFA393DF65}" type="slidenum">
              <a:rPr lang="ru-RU" sz="2000" smtClean="0"/>
              <a:pPr>
                <a:defRPr/>
              </a:pPr>
              <a:t>20</a:t>
            </a:fld>
            <a:endParaRPr lang="ru-RU" sz="2000" dirty="0"/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539552" y="1196752"/>
            <a:ext cx="828092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0" dirty="0" smtClean="0"/>
          </a:p>
          <a:p>
            <a:pPr algn="just">
              <a:spcAft>
                <a:spcPts val="600"/>
              </a:spcAft>
            </a:pPr>
            <a:endParaRPr lang="ru-RU" sz="2000" dirty="0" smtClean="0"/>
          </a:p>
          <a:p>
            <a:pPr marL="457200" indent="-457200" algn="just">
              <a:spcAft>
                <a:spcPts val="600"/>
              </a:spcAft>
            </a:pPr>
            <a:endParaRPr lang="ru-RU" sz="2000" dirty="0"/>
          </a:p>
          <a:p>
            <a:pPr marL="457200" indent="-457200" algn="just">
              <a:spcAft>
                <a:spcPts val="600"/>
              </a:spcAft>
            </a:pP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872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Порядок заключения договора страхования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91683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 algn="ctr"/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1"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Договор страхования заключается на основании письменного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заявления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Страхователя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" name="Рисунок 9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437112"/>
            <a:ext cx="1714500" cy="1143000"/>
          </a:xfrm>
          <a:prstGeom prst="rect">
            <a:avLst/>
          </a:prstGeom>
        </p:spPr>
      </p:pic>
      <p:pic>
        <p:nvPicPr>
          <p:cNvPr id="11" name="Рисунок 10" descr="55523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789040"/>
            <a:ext cx="3251200" cy="2438400"/>
          </a:xfrm>
          <a:prstGeom prst="rect">
            <a:avLst/>
          </a:prstGeom>
        </p:spPr>
      </p:pic>
      <p:pic>
        <p:nvPicPr>
          <p:cNvPr id="12" name="Рисунок 11" descr="1637325601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H="1" flipV="1">
            <a:off x="6588224" y="4365104"/>
            <a:ext cx="1944216" cy="1368152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15615" y="-27384"/>
            <a:ext cx="7657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Страхование с/х </a:t>
            </a: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животных, осуществляемое с 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господдержкой</a:t>
            </a:r>
            <a:endParaRPr lang="ru-RU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6408738"/>
            <a:ext cx="625475" cy="365125"/>
          </a:xfrm>
        </p:spPr>
        <p:txBody>
          <a:bodyPr/>
          <a:lstStyle/>
          <a:p>
            <a:pPr>
              <a:defRPr/>
            </a:pPr>
            <a:fld id="{7A5E6835-D2EC-4517-AC7E-C6CFA393DF65}" type="slidenum">
              <a:rPr lang="ru-RU" sz="2000" smtClean="0"/>
              <a:pPr>
                <a:defRPr/>
              </a:pPr>
              <a:t>21</a:t>
            </a:fld>
            <a:endParaRPr lang="ru-RU" sz="2000" dirty="0"/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539552" y="1196752"/>
            <a:ext cx="828092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0" dirty="0" smtClean="0"/>
          </a:p>
          <a:p>
            <a:pPr algn="just">
              <a:spcAft>
                <a:spcPts val="600"/>
              </a:spcAft>
            </a:pPr>
            <a:endParaRPr lang="ru-RU" sz="2000" dirty="0" smtClean="0"/>
          </a:p>
          <a:p>
            <a:pPr marL="457200" indent="-457200" algn="just">
              <a:spcAft>
                <a:spcPts val="600"/>
              </a:spcAft>
            </a:pPr>
            <a:endParaRPr lang="ru-RU" sz="2000" dirty="0"/>
          </a:p>
          <a:p>
            <a:pPr marL="457200" indent="-457200" algn="just">
              <a:spcAft>
                <a:spcPts val="600"/>
              </a:spcAft>
            </a:pP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24744"/>
            <a:ext cx="8424936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1" indent="0">
              <a:lnSpc>
                <a:spcPct val="80000"/>
              </a:lnSpc>
              <a:buNone/>
            </a:pP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85738" lvl="1" indent="0">
              <a:lnSpc>
                <a:spcPct val="80000"/>
              </a:lnSpc>
              <a:buNone/>
            </a:pP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85738" lvl="1" indent="0">
              <a:lnSpc>
                <a:spcPct val="80000"/>
              </a:lnSpc>
              <a:buNone/>
            </a:pP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85738" lvl="1" indent="0">
              <a:lnSpc>
                <a:spcPct val="80000"/>
              </a:lnSpc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справка ветеринарного врача хозяйства о состоянии животных на момент заключения договора страхования</a:t>
            </a:r>
          </a:p>
          <a:p>
            <a:pPr marL="452438" lvl="1" indent="-2667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2438" lvl="1" indent="-2667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85738" lvl="1" indent="0">
              <a:lnSpc>
                <a:spcPct val="80000"/>
              </a:lnSpc>
              <a:buNone/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справка об эпизоотическом благополучии хозяйства от главного ветеринарного врача района</a:t>
            </a:r>
          </a:p>
          <a:p>
            <a:pPr marL="452438" lvl="1" indent="-2667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2438" lvl="1" indent="-2667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19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77800" lvl="1" indent="7938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перечень (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опись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) животных представляемых на страхование,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 указанием возраста, инвентарного номера, клички, породы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и их стоимости, которая заверяется  – руководителем, главным бухгалтером и печатью предприятия.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52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 заявлению должны быть приложены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15615" y="-27384"/>
            <a:ext cx="7657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Страхование с/х </a:t>
            </a: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животных, осуществляемое с 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господдержкой</a:t>
            </a:r>
            <a:endParaRPr lang="ru-RU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6408738"/>
            <a:ext cx="625475" cy="365125"/>
          </a:xfrm>
        </p:spPr>
        <p:txBody>
          <a:bodyPr/>
          <a:lstStyle/>
          <a:p>
            <a:pPr>
              <a:defRPr/>
            </a:pPr>
            <a:fld id="{7A5E6835-D2EC-4517-AC7E-C6CFA393DF65}" type="slidenum">
              <a:rPr lang="ru-RU" sz="2000" smtClean="0"/>
              <a:pPr>
                <a:defRPr/>
              </a:pPr>
              <a:t>22</a:t>
            </a:fld>
            <a:endParaRPr lang="ru-RU" sz="2000" dirty="0"/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539552" y="1196752"/>
            <a:ext cx="828092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0" dirty="0" smtClean="0"/>
          </a:p>
          <a:p>
            <a:pPr algn="just">
              <a:spcAft>
                <a:spcPts val="600"/>
              </a:spcAft>
            </a:pPr>
            <a:endParaRPr lang="ru-RU" sz="2000" dirty="0" smtClean="0"/>
          </a:p>
          <a:p>
            <a:pPr marL="457200" indent="-457200" algn="just">
              <a:spcAft>
                <a:spcPts val="600"/>
              </a:spcAft>
            </a:pPr>
            <a:endParaRPr lang="ru-RU" sz="2000" dirty="0"/>
          </a:p>
          <a:p>
            <a:pPr marL="457200" indent="-457200" algn="just">
              <a:spcAft>
                <a:spcPts val="600"/>
              </a:spcAft>
            </a:pP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ctr">
              <a:buNone/>
            </a:pPr>
            <a:endParaRPr lang="ru-RU" b="1" u="sng" dirty="0" smtClean="0"/>
          </a:p>
          <a:p>
            <a:pPr marL="3175" indent="-3175" algn="ctr">
              <a:buNone/>
            </a:pPr>
            <a:endParaRPr lang="ru-RU" b="1" u="sng" dirty="0" smtClean="0"/>
          </a:p>
          <a:p>
            <a:pPr marL="3175" indent="-3175" algn="ctr">
              <a:buNone/>
            </a:pPr>
            <a:endParaRPr lang="ru-RU" b="1" u="sng" dirty="0" smtClean="0"/>
          </a:p>
          <a:p>
            <a:pPr marL="3175" indent="-3175" algn="ctr">
              <a:buNone/>
            </a:pPr>
            <a:endParaRPr lang="ru-RU" b="1" u="sng" dirty="0" smtClean="0"/>
          </a:p>
          <a:p>
            <a:pPr marL="3175" indent="-3175" algn="ctr">
              <a:buNone/>
            </a:pPr>
            <a:endParaRPr lang="ru-RU" b="1" u="sng" dirty="0" smtClean="0"/>
          </a:p>
          <a:p>
            <a:pPr marL="3175" indent="-3175" algn="ctr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8856984" cy="434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 заключении договора сельскохозяйственного страхования необходимо четко определить территорию страхования. </a:t>
            </a:r>
          </a:p>
          <a:p>
            <a:pPr algn="ctr"/>
            <a:endParaRPr lang="ru-RU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Например: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	Территория страхования (месторасположение объекта страхования): Брянская область,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Суражский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район, с. Октябрьское, ООО «Рассвет», Молочно-товарные фермы №1,2,3,4, телятник; место выпаса: пастбище, принадлежащее ООО «Рассвет» в радиусе 3 км.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60388" lvl="3" indent="-17463" algn="just">
              <a:lnSpc>
                <a:spcPct val="80000"/>
              </a:lnSpc>
              <a:buFontTx/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60388" lvl="3" indent="-17463" algn="just">
              <a:lnSpc>
                <a:spcPct val="80000"/>
              </a:lnSpc>
              <a:buFontTx/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60388" lvl="3" indent="-17463" algn="just">
              <a:lnSpc>
                <a:spcPct val="80000"/>
              </a:lnSpc>
              <a:buFontTx/>
              <a:buNone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60388" lvl="3" indent="-17463"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Событие, произошедшее за пределами территории страхования не является страховым случаем и выплата страхового возмещения не производится.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15615" y="-27384"/>
            <a:ext cx="7657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Страхование с/х </a:t>
            </a: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животных, осуществляемое с 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господдержкой</a:t>
            </a:r>
            <a:endParaRPr lang="ru-RU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6408738"/>
            <a:ext cx="625475" cy="365125"/>
          </a:xfrm>
        </p:spPr>
        <p:txBody>
          <a:bodyPr/>
          <a:lstStyle/>
          <a:p>
            <a:pPr>
              <a:defRPr/>
            </a:pPr>
            <a:fld id="{7A5E6835-D2EC-4517-AC7E-C6CFA393DF65}" type="slidenum">
              <a:rPr lang="ru-RU" sz="2000" smtClean="0"/>
              <a:pPr>
                <a:defRPr/>
              </a:pPr>
              <a:t>23</a:t>
            </a:fld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6476"/>
              </p:ext>
            </p:extLst>
          </p:nvPr>
        </p:nvGraphicFramePr>
        <p:xfrm>
          <a:off x="539552" y="2564904"/>
          <a:ext cx="7992889" cy="29251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68152"/>
                <a:gridCol w="1152128"/>
                <a:gridCol w="1152128"/>
                <a:gridCol w="1162797"/>
                <a:gridCol w="1645515"/>
                <a:gridCol w="1512169"/>
              </a:tblGrid>
              <a:tr h="16450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страхования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сумма,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Франшиза, 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(годовой),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Премия оплачиваемая СХТП, руб.</a:t>
                      </a:r>
                    </a:p>
                    <a:p>
                      <a:pPr algn="ctr"/>
                      <a:endParaRPr kumimoji="0"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страховой выплаты при полной гибели,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kumimoji="0"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8045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КРС</a:t>
                      </a:r>
                      <a:endParaRPr kumimoji="0"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38 000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1,00</a:t>
                      </a:r>
                      <a:endParaRPr kumimoji="0" lang="ru-RU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36 100</a:t>
                      </a:r>
                    </a:p>
                  </a:txBody>
                  <a:tcPr anchor="ctr"/>
                </a:tc>
              </a:tr>
              <a:tr h="28045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МРС</a:t>
                      </a:r>
                      <a:endParaRPr kumimoji="0"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1,51</a:t>
                      </a:r>
                      <a:endParaRPr kumimoji="0" lang="ru-RU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7 600</a:t>
                      </a:r>
                    </a:p>
                  </a:txBody>
                  <a:tcPr anchor="ctr"/>
                </a:tc>
              </a:tr>
              <a:tr h="31455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Свиньи</a:t>
                      </a:r>
                      <a:endParaRPr kumimoji="0"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18 000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2,49</a:t>
                      </a:r>
                      <a:endParaRPr kumimoji="0" lang="ru-RU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16 200</a:t>
                      </a:r>
                    </a:p>
                  </a:txBody>
                  <a:tcPr anchor="ctr"/>
                </a:tc>
              </a:tr>
              <a:tr h="31455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Птица</a:t>
                      </a:r>
                      <a:endParaRPr kumimoji="0" lang="ru-RU" sz="15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0,79</a:t>
                      </a:r>
                      <a:endParaRPr kumimoji="0" lang="ru-RU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104,5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1167716"/>
            <a:ext cx="88569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solidFill>
                  <a:srgbClr val="002060"/>
                </a:solidFill>
              </a:rPr>
              <a:t>Пример расчета страховой премии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 при страховании животных с государственной поддержкой в Краснодарском крае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55906" y="385500"/>
            <a:ext cx="765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Доступность страхования для 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СХТП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8064896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Актуальные вопросы по страхованию животных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32601"/>
              </p:ext>
            </p:extLst>
          </p:nvPr>
        </p:nvGraphicFramePr>
        <p:xfrm>
          <a:off x="179512" y="1161896"/>
          <a:ext cx="8856985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"/>
                <a:gridCol w="3240360"/>
                <a:gridCol w="5400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получить субсидии в случае, когда срок страхования животных составляет более одного года?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связи с возможными изменениями страховой суммы, страховой стоимости и иных условий страхования в течение всего периода страхования, документы на получение субсидий подаются в органы АПК субъектов РФ с обязательным приложением договора страхования (дополнительного соглашения о пролонгации), подтверждающего условия страхования на данный период (год). 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Производится ли страховая выплата за отчужденных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животных?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Ущерб, понесенный страхователем вследствие отчуждения животных при ликвидации очагов особо опасных болезней, возмещается государством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соответствии с п.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«Правил отчуждения животных и изъятия продуктов животноводства при ликвидации очагов особо опасных болезней животных», утв. ПП РФ от 26 мая 2006 г. № 310).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Производится ли страховая выплата 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если заключение договора пришлось на момент инкубационного периода болезни?</a:t>
                      </a:r>
                      <a:endParaRPr kumimoji="0" lang="ru-RU" sz="16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инкубационный период начался до заключения договора страхования, то событие не будет признано страховым и в страховой выплате будет отказано.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8064896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Актуальные вопросы по страхованию животных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91352"/>
              </p:ext>
            </p:extLst>
          </p:nvPr>
        </p:nvGraphicFramePr>
        <p:xfrm>
          <a:off x="107504" y="1161896"/>
          <a:ext cx="8928992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80"/>
                <a:gridCol w="3266704"/>
                <a:gridCol w="54445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 перемещение животных с одной фермы на другую?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Да, возможно. 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этом случае СХТП должен: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1) предварительно уведомить об этом Страховщика;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составить опись животных переведенных на новое место содержание и опись животных оставшихся на прежнем месте;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3) представить Страховщику Акт приема-передачи животных;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4) подписать Дополнительное соглашение о внесении изменений в договор.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Несет ли Страховщик ответственность за животных во время их перемещения с одной фермы на другую?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Животные считаются застрахованными при условии, что они находятся на территории страхования. Следовательно, все события, произошедшие за пределами территории страхования, в том числе гибель животных в процессе транспортировки не являются страховыми случаями, и страховая выплата не производится.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Как застраховать животных, приобретенных в период действия договора?</a:t>
                      </a:r>
                      <a:endParaRPr kumimoji="0" lang="ru-RU" sz="16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Заключить дополнительное соглашение к договору со страховщиком.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2.Предоставить документы в региональный орган АПК.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5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55576" y="334744"/>
            <a:ext cx="8064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Страхование залогового имущества</a:t>
            </a:r>
            <a:endParaRPr lang="ru-RU" sz="2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5" y="1196752"/>
            <a:ext cx="8424935" cy="163121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страховании залогового имущества перечень событий (требование банка) шире чем при страховании с господдержкой.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ФЗ-260 защита только от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катастрофических рисков.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события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(несчастный случай, противоправные действия 3-х лиц и т.д.)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покрываются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договором с господдержкой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3579981"/>
            <a:ext cx="829401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Заключить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страхования с господдержкой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соответствии с которым покрываются страховые события в рамках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ФЗ-260.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Заключить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страхования без оказания господдержки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остальных событий, не предусмотренных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ФЗ-260.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045738"/>
            <a:ext cx="4248472" cy="3832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рекомендации НСА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5" y="5734997"/>
            <a:ext cx="8136904" cy="646331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 защита в полном объеме;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расходов на страхование 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 полученных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699792" y="4934198"/>
            <a:ext cx="2664296" cy="7270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D3DF0-9BBA-4164-B3CD-1CFDC539E70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омер слайда 4"/>
          <p:cNvSpPr txBox="1">
            <a:spLocks/>
          </p:cNvSpPr>
          <p:nvPr/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defPPr>
              <a:defRPr lang="ru-RU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8E6F3BF-9AE9-4EB7-B403-E6EEA5D2608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032741" y="954261"/>
            <a:ext cx="7715723" cy="103457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Страховое событие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4688839" y="1501095"/>
            <a:ext cx="302176" cy="7614372"/>
          </a:xfrm>
          <a:prstGeom prst="leftBrace">
            <a:avLst>
              <a:gd name="adj1" fmla="val 8333"/>
              <a:gd name="adj2" fmla="val 49768"/>
            </a:avLst>
          </a:prstGeom>
          <a:ln w="34925"/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843808" y="1412776"/>
            <a:ext cx="5904657" cy="93610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Заявление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644008" y="1880828"/>
            <a:ext cx="4104456" cy="97210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372200" y="2276872"/>
            <a:ext cx="2304257" cy="92923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44008" y="2636912"/>
            <a:ext cx="1728192" cy="2163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43608" y="1772816"/>
            <a:ext cx="1800200" cy="2402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843808" y="2113432"/>
            <a:ext cx="1800200" cy="2323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23928" y="5633838"/>
            <a:ext cx="1872208" cy="387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дней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02519" y="1988840"/>
            <a:ext cx="14252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От утраты (гибели) животных до подачи заявления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930280" y="2290834"/>
            <a:ext cx="144417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/>
              <a:t>От подачи </a:t>
            </a:r>
          </a:p>
          <a:p>
            <a:pPr lvl="0" algn="ctr"/>
            <a:r>
              <a:rPr lang="ru-RU" sz="1400" dirty="0" smtClean="0"/>
              <a:t>заявления </a:t>
            </a:r>
          </a:p>
          <a:p>
            <a:pPr lvl="0" algn="ctr"/>
            <a:r>
              <a:rPr lang="ru-RU" sz="1400" dirty="0" smtClean="0"/>
              <a:t>до </a:t>
            </a:r>
          </a:p>
          <a:p>
            <a:pPr lvl="0" algn="ctr"/>
            <a:r>
              <a:rPr lang="ru-RU" sz="1400" dirty="0"/>
              <a:t>п</a:t>
            </a:r>
            <a:r>
              <a:rPr lang="ru-RU" sz="1400" dirty="0" smtClean="0"/>
              <a:t>редставления</a:t>
            </a:r>
            <a:endParaRPr lang="ru-RU" sz="1400" dirty="0"/>
          </a:p>
          <a:p>
            <a:pPr lvl="0" algn="ctr"/>
            <a:r>
              <a:rPr lang="ru-RU" sz="1400" dirty="0" smtClean="0"/>
              <a:t>полного </a:t>
            </a:r>
          </a:p>
          <a:p>
            <a:pPr lvl="0" algn="ctr"/>
            <a:r>
              <a:rPr lang="ru-RU" sz="1400" dirty="0" smtClean="0"/>
              <a:t>комплекта</a:t>
            </a:r>
          </a:p>
          <a:p>
            <a:pPr lvl="0" algn="ctr"/>
            <a:r>
              <a:rPr lang="ru-RU" sz="1400" dirty="0" smtClean="0"/>
              <a:t> документов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661721" y="2703416"/>
            <a:ext cx="176477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dirty="0" smtClean="0"/>
              <a:t>От представления </a:t>
            </a:r>
          </a:p>
          <a:p>
            <a:pPr lvl="0" algn="ctr"/>
            <a:r>
              <a:rPr lang="ru-RU" sz="1400" dirty="0" smtClean="0"/>
              <a:t>полного</a:t>
            </a:r>
          </a:p>
          <a:p>
            <a:pPr lvl="0" algn="ctr"/>
            <a:r>
              <a:rPr lang="ru-RU" sz="1400" dirty="0" smtClean="0"/>
              <a:t> комплекта</a:t>
            </a:r>
          </a:p>
          <a:p>
            <a:pPr lvl="0" algn="ctr"/>
            <a:r>
              <a:rPr lang="ru-RU" sz="1400" dirty="0" smtClean="0"/>
              <a:t> документов </a:t>
            </a:r>
          </a:p>
          <a:p>
            <a:pPr lvl="0" algn="ctr"/>
            <a:r>
              <a:rPr lang="ru-RU" sz="1400" dirty="0" smtClean="0"/>
              <a:t>до выплаты</a:t>
            </a:r>
            <a:endParaRPr lang="ru-RU" sz="1400" dirty="0"/>
          </a:p>
        </p:txBody>
      </p:sp>
      <p:pic>
        <p:nvPicPr>
          <p:cNvPr id="1026" name="Picture 2" descr="C:\Users\boranukovmh\AppData\Local\Microsoft\Windows\Temporary Internet Files\Content.Outlook\B2XB7U0Z\8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18163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23"/>
          <p:cNvSpPr/>
          <p:nvPr/>
        </p:nvSpPr>
        <p:spPr>
          <a:xfrm>
            <a:off x="2987824" y="3880472"/>
            <a:ext cx="1449519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дней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1475656" y="3284984"/>
            <a:ext cx="978408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788024" y="4005064"/>
            <a:ext cx="1382826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79422" y="-27384"/>
            <a:ext cx="7810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Срок </a:t>
            </a:r>
            <a:r>
              <a:rPr lang="ru-RU" sz="2800" b="1" dirty="0" smtClean="0">
                <a:solidFill>
                  <a:srgbClr val="0070C0"/>
                </a:solidFill>
              </a:rPr>
              <a:t>страховой выплаты по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страхованию животных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D3DF0-9BBA-4164-B3CD-1CFDC539E70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83568" y="318428"/>
            <a:ext cx="806489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премии в разрезе регионов</a:t>
            </a:r>
            <a:endParaRPr lang="ru-RU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32608"/>
              </p:ext>
            </p:extLst>
          </p:nvPr>
        </p:nvGraphicFramePr>
        <p:xfrm>
          <a:off x="840677" y="1052736"/>
          <a:ext cx="7848871" cy="4575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017"/>
                <a:gridCol w="2511351"/>
                <a:gridCol w="4536503"/>
              </a:tblGrid>
              <a:tr h="576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премии по </a:t>
                      </a:r>
                      <a:r>
                        <a:rPr lang="ru-RU" sz="16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агрострахованию</a:t>
                      </a:r>
                      <a:r>
                        <a:rPr lang="ru-RU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господдержкой,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</a:p>
                  </a:txBody>
                  <a:tcPr marL="9525" marR="9525" marT="9525" marB="0" anchor="b"/>
                </a:tc>
              </a:tr>
              <a:tr h="39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marL="9525" marR="9525" marT="9525" marB="0" anchor="b"/>
                </a:tc>
              </a:tr>
              <a:tr h="39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 Москва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9525" marR="9525" marT="9525" marB="0" anchor="b"/>
                </a:tc>
              </a:tr>
              <a:tr h="39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Саратовская область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</a:p>
                  </a:txBody>
                  <a:tcPr marL="9525" marR="9525" marT="9525" marB="0" anchor="b"/>
                </a:tc>
              </a:tr>
              <a:tr h="39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Ставропольский край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9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9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Иркутская область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</a:tr>
              <a:tr h="39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Белгородская область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39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</a:tr>
              <a:tr h="399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Липецкая область</a:t>
                      </a:r>
                      <a:endParaRPr lang="ru-RU" sz="11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5664150"/>
            <a:ext cx="5826102" cy="1077218"/>
          </a:xfrm>
          <a:prstGeom prst="rect">
            <a:avLst/>
          </a:prstGeom>
          <a:ln w="6350"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Крупнейший рынок - Краснодарский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740,8 млн.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руб.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место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Республика Татарстан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733,1 млн. руб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.) 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место -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521,1 млн. руб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.) 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55,6%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страховой премии. 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5614" y="5982379"/>
            <a:ext cx="3318914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агрострахования в регионе напрямую зависит от активности органов АПК!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5614" y="5713511"/>
            <a:ext cx="3102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*По данным ЦБ РФ  (6 мес. 2014г.)</a:t>
            </a:r>
          </a:p>
        </p:txBody>
      </p:sp>
    </p:spTree>
    <p:extLst>
      <p:ext uri="{BB962C8B-B14F-4D97-AF65-F5344CB8AC3E}">
        <p14:creationId xmlns:p14="http://schemas.microsoft.com/office/powerpoint/2010/main" val="17160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77750" y="1052736"/>
            <a:ext cx="8111797" cy="5544616"/>
          </a:xfrm>
        </p:spPr>
        <p:txBody>
          <a:bodyPr/>
          <a:lstStyle/>
          <a:p>
            <a:endParaRPr lang="ru-RU" sz="15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09537" indent="0"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 по рынку:</a:t>
            </a:r>
          </a:p>
          <a:p>
            <a:endParaRPr lang="ru-RU" sz="1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 -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(господдержка)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млрд.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господдержки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537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полугодие 2014 г.  -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 млрд. руб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 млрд. руб.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(господдержка)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 млрд. руб.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господдержки)</a:t>
            </a:r>
          </a:p>
          <a:p>
            <a:pPr marL="109537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Заявлено убытков* в 2013 и 2014 гг. –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 млрд. руб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(*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компаниям НСА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537" indent="0">
              <a:buNone/>
            </a:pPr>
            <a:endParaRPr lang="ru-RU" sz="15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г.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сельского хозяйства страны были благоприятным,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этим связано снижение размера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выплат. </a:t>
            </a:r>
          </a:p>
          <a:p>
            <a:pPr marL="109537" indent="0">
              <a:buNone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год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также был относительно благополучным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зрения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ОПЯ – 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составил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Дальний Восток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Велика вероятность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ближайшие годы окажутся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убыточными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аграриев.</a:t>
            </a:r>
          </a:p>
          <a:p>
            <a:pPr>
              <a:buFontTx/>
              <a:buChar char="-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051722" y="332656"/>
            <a:ext cx="5472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Страховые выплаты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boranukovmh\Pictures\fec9aaa1c2314651bff55fd188f49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8438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9552" y="2924944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41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912" y="1124744"/>
            <a:ext cx="8308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Страхование урожая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сельхозкультур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и посадок многолетних насаждений с господдержкой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5523" r="3404" b="6416"/>
          <a:stretch/>
        </p:blipFill>
        <p:spPr>
          <a:xfrm>
            <a:off x="1619672" y="2691861"/>
            <a:ext cx="6192688" cy="354753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663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5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D3DF0-9BBA-4164-B3CD-1CFDC539E70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40463"/>
              </p:ext>
            </p:extLst>
          </p:nvPr>
        </p:nvGraphicFramePr>
        <p:xfrm>
          <a:off x="395536" y="1052736"/>
          <a:ext cx="8496944" cy="302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3456384"/>
                <a:gridCol w="1253786"/>
                <a:gridCol w="1110712"/>
                <a:gridCol w="1666067"/>
                <a:gridCol w="721963"/>
              </a:tblGrid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Опасное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природное явление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событий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Выплаты, млн.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Выплаты на 1 событие, млн.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Атмосферная засуха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Почвенная засуха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Суховей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Переувлажнение почвы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Заморозки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Сильный ветер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Вымерзание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1326,7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69850347"/>
              </p:ext>
            </p:extLst>
          </p:nvPr>
        </p:nvGraphicFramePr>
        <p:xfrm>
          <a:off x="114072" y="4005064"/>
          <a:ext cx="612067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35688" y="6218148"/>
            <a:ext cx="291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*По договорам страхования яровых культур 2012 года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654683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млн. руб.</a:t>
            </a:r>
            <a:endParaRPr lang="ru-RU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55906" y="385500"/>
            <a:ext cx="765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Выплаты в разрезе ОПЯ</a:t>
            </a:r>
          </a:p>
        </p:txBody>
      </p:sp>
    </p:spTree>
    <p:extLst>
      <p:ext uri="{BB962C8B-B14F-4D97-AF65-F5344CB8AC3E}">
        <p14:creationId xmlns:p14="http://schemas.microsoft.com/office/powerpoint/2010/main" val="21873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73783" y="303039"/>
            <a:ext cx="7615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Причины отказов в практике НСА в 2012 году</a:t>
            </a:r>
            <a:endParaRPr lang="ru-RU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268760"/>
            <a:ext cx="811039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отказов в выплате страхового возмещения: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Случай не признан страховым в соответствии с Правилами страхования (наличие опасного природного явления не подтверждено документально, нарушение 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агротехнологий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2. Размер утраты (гибели) не достиг критерия, установленного Федеральным законом;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Событие наступило раньше начала периода ответственности страховщика;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4. Размер убытка в переделах размера безусловной франшизы.</a:t>
            </a: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55906" y="241484"/>
            <a:ext cx="765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Осуществление контроля</a:t>
            </a:r>
            <a:endParaRPr lang="ru-RU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7751" y="1124744"/>
            <a:ext cx="7954689" cy="18002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случаев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 размера страховой выплаты происходит по причине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агротехнологий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сельхозтоваропроизводителем, особенно по причине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засоренности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посевов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boranukovmh\Desktop\засор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02754"/>
            <a:ext cx="4984818" cy="37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87624" y="764704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55906" y="188640"/>
            <a:ext cx="7657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Влияние агротехнологий на урожайность</a:t>
            </a:r>
            <a:endParaRPr lang="ru-RU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79561"/>
              </p:ext>
            </p:extLst>
          </p:nvPr>
        </p:nvGraphicFramePr>
        <p:xfrm>
          <a:off x="213320" y="2010400"/>
          <a:ext cx="8679161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881"/>
                <a:gridCol w="1836971"/>
                <a:gridCol w="2207857"/>
                <a:gridCol w="3121452"/>
              </a:tblGrid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Культура</a:t>
                      </a:r>
                      <a:endParaRPr kumimoji="0" lang="ru-RU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Урожайность Ульяновский НИИСХ</a:t>
                      </a:r>
                      <a:endParaRPr kumimoji="0" lang="ru-RU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Средняя урожайность по Ульяновской области</a:t>
                      </a:r>
                      <a:endParaRPr kumimoji="0" lang="ru-RU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Превышение урожайности Ульяновского НИИСХ</a:t>
                      </a:r>
                      <a:r>
                        <a:rPr kumimoji="0" lang="ru-RU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над среднерегиональным</a:t>
                      </a:r>
                      <a:endParaRPr kumimoji="0" lang="ru-RU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Озимая пшеница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 ц/га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ц/га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Озимая рожь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ц/га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ц/га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6202179"/>
            <a:ext cx="22322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* Данные за 2011 год.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1392" y="1412777"/>
            <a:ext cx="2664296" cy="2880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Ульяновская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443711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Урожайность озимых культур на полях Ульяновского НИИСХ </a:t>
            </a:r>
            <a:r>
              <a:rPr lang="ru-RU" sz="2800" b="1" dirty="0">
                <a:solidFill>
                  <a:srgbClr val="FF0000"/>
                </a:solidFill>
              </a:rPr>
              <a:t>более чем </a:t>
            </a:r>
            <a:r>
              <a:rPr lang="ru-RU" sz="2800" b="1" dirty="0" smtClean="0">
                <a:solidFill>
                  <a:srgbClr val="FF0000"/>
                </a:solidFill>
              </a:rPr>
              <a:t>в 2 раза </a:t>
            </a:r>
            <a:r>
              <a:rPr lang="ru-RU" sz="2800" dirty="0" smtClean="0">
                <a:solidFill>
                  <a:srgbClr val="002060"/>
                </a:solidFill>
              </a:rPr>
              <a:t>превышает средние показатели по субъекту.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91524"/>
              </p:ext>
            </p:extLst>
          </p:nvPr>
        </p:nvGraphicFramePr>
        <p:xfrm>
          <a:off x="467544" y="1138329"/>
          <a:ext cx="8352928" cy="4306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013"/>
                <a:gridCol w="2260204"/>
                <a:gridCol w="1474046"/>
                <a:gridCol w="2063665"/>
              </a:tblGrid>
              <a:tr h="597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Выплаты, 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Страховое событие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21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Альянс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Амурская область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Наводнение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21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РСХБ-Страхование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Градобитие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21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НАСКО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Заморозки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21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Росгосстрах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Атмосферная засуха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21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АльфаСтрахование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Засуха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21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Ингосстрах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Белгородская обл.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Засуха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21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Ингосстрах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Засуха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21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АльфаСтрахование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Ростовская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Засуха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21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СГ МСК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Оренбургская обл.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Почвенная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засуха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247D3DF0-9BBA-4164-B3CD-1CFDC539E70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6479758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*в том числе суммарные по региону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RuchkaYB\Desktop\воск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"/>
          <a:stretch/>
        </p:blipFill>
        <p:spPr bwMode="auto">
          <a:xfrm>
            <a:off x="395537" y="5759678"/>
            <a:ext cx="64807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5975702"/>
            <a:ext cx="600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страховая сумма по договорам страхования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урожая с господдержкой – 30 млн. руб.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43609" y="413088"/>
            <a:ext cx="7573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Выплаты членов НСА по страхованию урожая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4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247D3DF0-9BBA-4164-B3CD-1CFDC539E70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830124"/>
              </p:ext>
            </p:extLst>
          </p:nvPr>
        </p:nvGraphicFramePr>
        <p:xfrm>
          <a:off x="427583" y="1412776"/>
          <a:ext cx="8464897" cy="344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335"/>
                <a:gridCol w="2401335"/>
                <a:gridCol w="1650581"/>
                <a:gridCol w="2011646"/>
              </a:tblGrid>
              <a:tr h="5621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Выплата, млн.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Страховое событие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6212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Ингосстрах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АЧС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292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РСХБ-Страхование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Тверская обл.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АЧС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Альянс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Тульская 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АЧС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8972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Заявленные убытки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6232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Псковская область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АЧС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3" descr="C:\Users\RuchkaYB\Desktop\воск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1"/>
          <a:stretch/>
        </p:blipFill>
        <p:spPr bwMode="auto">
          <a:xfrm>
            <a:off x="395537" y="5589240"/>
            <a:ext cx="64807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805264"/>
            <a:ext cx="7360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страховая сумма по страхованию сельскохозяйственных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животных с господдержкой около 170 млн. руб.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43608" y="303039"/>
            <a:ext cx="775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Выплаты членов НСА по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страхованию животных </a:t>
            </a:r>
            <a:endParaRPr lang="ru-RU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6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1691680" y="2060848"/>
            <a:ext cx="5544616" cy="3384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/>
          <a:p>
            <a:pPr>
              <a:defRPr/>
            </a:pPr>
            <a:fld id="{247D3DF0-9BBA-4164-B3CD-1CFDC539E70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43608" y="303039"/>
            <a:ext cx="775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НСА и сельхозтоваропроизводитель</a:t>
            </a:r>
            <a:endParaRPr lang="ru-RU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104284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91485918"/>
              </p:ext>
            </p:extLst>
          </p:nvPr>
        </p:nvGraphicFramePr>
        <p:xfrm>
          <a:off x="2100064" y="2323216"/>
          <a:ext cx="4776192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376491" y="3364250"/>
            <a:ext cx="173201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СХТП</a:t>
            </a:r>
            <a:endParaRPr lang="ru-RU" sz="4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71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276872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FontTx/>
              <a:buAutoNum type="arabicPeriod"/>
            </a:pPr>
            <a:r>
              <a:rPr lang="en-US" sz="2000" dirty="0">
                <a:hlinkClick r:id="rId2"/>
              </a:rPr>
              <a:t>www.mcx.ru</a:t>
            </a:r>
            <a:r>
              <a:rPr lang="ru-RU" sz="2000"/>
              <a:t> </a:t>
            </a:r>
            <a:r>
              <a:rPr lang="ru-RU" sz="2000">
                <a:solidFill>
                  <a:srgbClr val="002060"/>
                </a:solidFill>
              </a:rPr>
              <a:t>– Минсельхоз России;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AutoNum type="arabicPeriod"/>
            </a:pPr>
            <a:r>
              <a:rPr lang="en-US" sz="2000" smtClean="0">
                <a:solidFill>
                  <a:srgbClr val="002060"/>
                </a:solidFill>
                <a:hlinkClick r:id="rId3"/>
              </a:rPr>
              <a:t>www.naai.ru</a:t>
            </a:r>
            <a:r>
              <a:rPr lang="en-US" sz="200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Национальные союз агростраховщиков</a:t>
            </a:r>
            <a:r>
              <a:rPr lang="ru-RU" sz="2000" dirty="0" smtClean="0"/>
              <a:t>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AutoNum type="arabicPeriod"/>
            </a:pPr>
            <a:r>
              <a:rPr lang="en-US" sz="2000" dirty="0" smtClean="0">
                <a:hlinkClick r:id="rId4"/>
              </a:rPr>
              <a:t>www.fagps.ru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– ФГБУ «ФАГПССАП»;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Сайты региональных органов АПК.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73783" y="-24862"/>
            <a:ext cx="7615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Информация по с/х </a:t>
            </a: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страхованию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с господдержкой</a:t>
            </a:r>
          </a:p>
        </p:txBody>
      </p:sp>
    </p:spTree>
    <p:extLst>
      <p:ext uri="{BB962C8B-B14F-4D97-AF65-F5344CB8AC3E}">
        <p14:creationId xmlns:p14="http://schemas.microsoft.com/office/powerpoint/2010/main" val="38105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51725" y="1412776"/>
            <a:ext cx="85344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5400" b="1" kern="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Спасибо </a:t>
            </a:r>
            <a:br>
              <a:rPr lang="ru-RU" sz="5400" b="1" kern="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</a:br>
            <a:r>
              <a:rPr lang="ru-RU" sz="5400" b="1" kern="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за внимание!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01090" y="6408738"/>
            <a:ext cx="512735" cy="365125"/>
          </a:xfrm>
        </p:spPr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35651" y="4581128"/>
            <a:ext cx="8534400" cy="21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rPr>
              <a:t>Национальный союз агростраховщиков</a:t>
            </a:r>
          </a:p>
          <a:p>
            <a:pPr algn="ctr">
              <a:defRPr/>
            </a:pPr>
            <a:r>
              <a:rPr lang="ru-RU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rPr>
              <a:t>Тел</a:t>
            </a:r>
            <a:r>
              <a:rPr lang="en-US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rPr>
              <a:t>/</a:t>
            </a:r>
            <a:r>
              <a:rPr lang="ru-RU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rPr>
              <a:t>факс +7 (495) 782-04-99</a:t>
            </a:r>
          </a:p>
          <a:p>
            <a:pPr algn="ctr">
              <a:defRPr/>
            </a:pPr>
            <a:r>
              <a:rPr lang="en-US" sz="3200" b="1" kern="0" dirty="0" smtClean="0">
                <a:solidFill>
                  <a:srgbClr val="0070C0"/>
                </a:solidFill>
                <a:ea typeface="+mj-ea"/>
              </a:rPr>
              <a:t>www.naai.ru</a:t>
            </a:r>
          </a:p>
          <a:p>
            <a:pPr algn="ctr">
              <a:defRPr/>
            </a:pPr>
            <a:endParaRPr lang="en-US" sz="3200" b="1" kern="0" dirty="0" smtClean="0">
              <a:solidFill>
                <a:schemeClr val="tx1">
                  <a:lumMod val="50000"/>
                  <a:lumOff val="50000"/>
                </a:schemeClr>
              </a:solidFill>
              <a:ea typeface="+mj-ea"/>
            </a:endParaRPr>
          </a:p>
          <a:p>
            <a:pPr algn="ctr">
              <a:defRPr/>
            </a:pPr>
            <a:r>
              <a:rPr lang="ru-RU" sz="3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1" y="44624"/>
            <a:ext cx="614264" cy="165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6408738"/>
            <a:ext cx="625475" cy="365125"/>
          </a:xfrm>
        </p:spPr>
        <p:txBody>
          <a:bodyPr/>
          <a:lstStyle/>
          <a:p>
            <a:pPr>
              <a:defRPr/>
            </a:pPr>
            <a:fld id="{7A5E6835-D2EC-4517-AC7E-C6CFA393DF65}" type="slidenum">
              <a:rPr lang="ru-RU" sz="2000" smtClean="0"/>
              <a:pPr>
                <a:defRPr/>
              </a:pPr>
              <a:t>39</a:t>
            </a:fld>
            <a:endParaRPr lang="ru-RU" sz="20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873006"/>
            <a:ext cx="410445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Алеутская болезнь норок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Американский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гнилец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 пчел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Анаплазмоз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Артрит/энцефалит коз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Африканская чума свиней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Африканская чума лошадей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Бешенство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Болезнь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Ауески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Болезнь Марека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Болезнь Ньюкасла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Брадзот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Бруцеллез (включая инфекционный эпидидимит баранов)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Везикулярная болезнь свиней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Везикулярная экзантема свиней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Вирусная диарея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Вирусная геморрагическая болезнь кроликов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Вирусный гепатит уток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Вирусный энтерит гусей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Высокопатогенный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 грипп птиц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Грипп свиней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Губкообразная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 энцефалопатия крупного рогатого скота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Европейский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гнилец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 пчел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Заразный узелковый дерматит крупного рогатого скота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Злокачественная катаральная горячка крупного рогатого скота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Инфекционная анемия лошадей (ИНАН)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Инфекционный бронхит кур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Инфекционный бурсит (Болезнь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Гамборо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Инфекционный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гидроперикардит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 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риккетсиозной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 этиологии)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Инфекционный ларинготрахеит кур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Инфекционный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ринотрахеит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 (ИРТ)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900113" algn="l"/>
                <a:tab pos="9906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Катаральная лихорадка овец 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блютанг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908721"/>
            <a:ext cx="3779912" cy="594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32. Классическая чума свиней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33. Контагиозная плевропневмония крупного рогатого скота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34. Лептоспироз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35. </a:t>
            </a:r>
            <a:r>
              <a:rPr lang="ru-RU" sz="1100" dirty="0" err="1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Листериоз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36. </a:t>
            </a:r>
            <a:r>
              <a:rPr lang="ru-RU" sz="1100" dirty="0" err="1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Миксоматоз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37. Нозематоз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38. Оспа овец и коз 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39. Парагрипп-3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40. </a:t>
            </a:r>
            <a:r>
              <a:rPr lang="ru-RU" sz="1100" dirty="0" err="1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Паратуберкулез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41. </a:t>
            </a:r>
            <a:r>
              <a:rPr lang="ru-RU" sz="1100" dirty="0" err="1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Пастереллез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 разных видов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42. Репродуктивно-респираторный синдром свиней (РРСС)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43. Сап 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44. Сибирская язва 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45. Синдром снижения яйценоскости (ССЯ-76)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46. Скрепи овец и коз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47. Случная болезнь лошадей (трипаносомоз)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48. Тиф-пуллороз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49. Токсоплазмоз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50. Трихинеллез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51. Трихомоноз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52. Туберкулез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53. Туляремия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54. </a:t>
            </a:r>
            <a:r>
              <a:rPr lang="ru-RU" sz="1100" dirty="0" err="1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Хламидиоз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 (энзоотический аборт овец)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55. Цистицеркозы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56. Чума крупного рогатого скота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57. Чума мелких жвачных 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58. Чума плотоядных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59. Эмфизематозный карбункул (</a:t>
            </a:r>
            <a:r>
              <a:rPr lang="ru-RU" sz="1100" dirty="0" err="1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эмкар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)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60. Энтеровирусный </a:t>
            </a:r>
            <a:r>
              <a:rPr lang="ru-RU" sz="1100" dirty="0" err="1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энцефаломиелит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 свиней (болезнь Тешена)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61. Эхинококкоз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28600" lvl="0" indent="-228600" algn="just" eaLnBrk="0" hangingPunct="0">
              <a:tabLst>
                <a:tab pos="900113" algn="l"/>
                <a:tab pos="990600" algn="l"/>
              </a:tabLst>
            </a:pP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</a:rPr>
              <a:t>62. Ящур </a:t>
            </a:r>
            <a:endParaRPr lang="ru-RU" sz="11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99592" y="200834"/>
            <a:ext cx="7789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900113" algn="l"/>
                <a:tab pos="990600" algn="l"/>
              </a:tabLst>
            </a:pPr>
            <a:r>
              <a:rPr lang="ru-RU" sz="2000" b="1" dirty="0">
                <a:solidFill>
                  <a:srgbClr val="0070C0"/>
                </a:solidFill>
              </a:rPr>
              <a:t>Перечень заразных болезней, утвержденных приказом МСХ РФ № 242 от 24 июня 2013 г. </a:t>
            </a:r>
          </a:p>
        </p:txBody>
      </p:sp>
    </p:spTree>
    <p:extLst>
      <p:ext uri="{BB962C8B-B14F-4D97-AF65-F5344CB8AC3E}">
        <p14:creationId xmlns:p14="http://schemas.microsoft.com/office/powerpoint/2010/main" val="15632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" name="Picture 10" descr="main_2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365625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grad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365625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6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365625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5838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4365625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1560" y="1124744"/>
            <a:ext cx="8136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Опасные природные явления: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атмосферная, почвенная засуха, суховей, заморозки, вымерзание,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выпревание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градобитие, пыльная буря, ледяная корка,  половодье,  переувлажнение почвы, сильный ветер, ураганный ветер, землетрясение, лавина, сель, природный пожар;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проникновение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(или)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распространение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вредных организмов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если такие события носят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эпифитотический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характер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нарушение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электро-, тепло-, водоснабжения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результате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стихийных бедствий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при страховании сельскохозяйственных культур, выращиваемых в защищенном грунте или на мелиорируемых землях.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15616" y="385500"/>
            <a:ext cx="770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Страховые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7736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6408738"/>
            <a:ext cx="625475" cy="365125"/>
          </a:xfrm>
        </p:spPr>
        <p:txBody>
          <a:bodyPr/>
          <a:lstStyle/>
          <a:p>
            <a:pPr>
              <a:defRPr/>
            </a:pPr>
            <a:fld id="{7A5E6835-D2EC-4517-AC7E-C6CFA393DF65}" type="slidenum">
              <a:rPr lang="ru-RU" sz="1400" smtClean="0"/>
              <a:pPr>
                <a:defRPr/>
              </a:pPr>
              <a:t>40</a:t>
            </a:fld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35678"/>
              </p:ext>
            </p:extLst>
          </p:nvPr>
        </p:nvGraphicFramePr>
        <p:xfrm>
          <a:off x="107502" y="1056138"/>
          <a:ext cx="8928993" cy="5397198"/>
        </p:xfrm>
        <a:graphic>
          <a:graphicData uri="http://schemas.openxmlformats.org/drawingml/2006/table">
            <a:tbl>
              <a:tblPr/>
              <a:tblGrid>
                <a:gridCol w="600269"/>
                <a:gridCol w="1350604"/>
                <a:gridCol w="1575705"/>
                <a:gridCol w="5402415"/>
              </a:tblGrid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Группы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сельскохозяйственных животных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застрахованного поголовья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Критерий события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Крупный рогатый скот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300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17 % от общего поголовья застрахованных сельскохозяйственных животных, но не менее 3 голов.</a:t>
                      </a: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свыше 300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более 50 голов застрахованных сельскохозяйственных животных</a:t>
                      </a: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Мелкий рогатый скот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750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13 % от общего поголовья застрахованных сельскохозяйственных животных, но не менее 20 голов.</a:t>
                      </a: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свыше 750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более 100 голов застрахованных сельскохозяйственных животных</a:t>
                      </a: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Свиньи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4 000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24 % от общего поголовья застрахованных сельскохозяйственных животных, но не менее 50 голов.</a:t>
                      </a: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свыше 4 000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более 1000 голов</a:t>
                      </a: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Птица яйценоских пород и птица мясных пород,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цыплята-бройлеры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7 500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40 % от общего поголовья застрахованной сельскохозяйственной птицы, но не менее 500 голов.</a:t>
                      </a: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свыше 7 500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более 3 000 голов</a:t>
                      </a: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87624" y="27059"/>
            <a:ext cx="7501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Критерии </a:t>
            </a:r>
            <a:r>
              <a:rPr lang="ru-RU" sz="2800" b="1" dirty="0" smtClean="0">
                <a:solidFill>
                  <a:srgbClr val="0070C0"/>
                </a:solidFill>
              </a:rPr>
              <a:t>массовости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отравлений </a:t>
            </a:r>
            <a:r>
              <a:rPr lang="ru-RU" sz="2800" b="1" dirty="0" smtClean="0">
                <a:solidFill>
                  <a:srgbClr val="0070C0"/>
                </a:solidFill>
              </a:rPr>
              <a:t>животных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189286"/>
              </p:ext>
            </p:extLst>
          </p:nvPr>
        </p:nvGraphicFramePr>
        <p:xfrm>
          <a:off x="107502" y="980728"/>
          <a:ext cx="8928993" cy="5901643"/>
        </p:xfrm>
        <a:graphic>
          <a:graphicData uri="http://schemas.openxmlformats.org/drawingml/2006/table">
            <a:tbl>
              <a:tblPr/>
              <a:tblGrid>
                <a:gridCol w="600269"/>
                <a:gridCol w="1350604"/>
                <a:gridCol w="1575705"/>
                <a:gridCol w="5402415"/>
              </a:tblGrid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Группы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сельскохозяйственных животных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Численность застрахованного поголовья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Критерий события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Кролики, пушные звери</a:t>
                      </a: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2 000 голов</a:t>
                      </a: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состоявшимся при условии утраты (гибели) в результате отравления 32% от общего поголовья застрахованных сельскохозяйственных животных, но не менее 16 голов</a:t>
                      </a: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свыше 2 000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более 640 голов застрахованных сельскохозяйственных животных</a:t>
                      </a:r>
                      <a:endParaRPr kumimoji="0" lang="ru-RU" sz="11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Лошади,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лошаки, ослы,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мулы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500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22% от общего поголовья застрахованных сельскохозяйственных животных, но не менее 6 голов</a:t>
                      </a:r>
                      <a:endParaRPr kumimoji="0" lang="ru-RU" sz="11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свыше 500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более 110 голов застрахованных сельскохозяйственных животных</a:t>
                      </a:r>
                      <a:endParaRPr kumimoji="0" lang="ru-RU" sz="11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69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Верблюды</a:t>
                      </a: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400 голов</a:t>
                      </a: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19 % от общего поголовья застрахованных сельскохозяйственных животных, но не менее 15 голов</a:t>
                      </a:r>
                      <a:endParaRPr kumimoji="0" lang="ru-RU" sz="11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свыше 400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более 76 голов застрахованных сельскохозяйственных животных</a:t>
                      </a:r>
                      <a:endParaRPr kumimoji="0" lang="ru-RU" sz="11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Северные олени,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Пятнистые олени, маралы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5 000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40 % от общего поголовья застрахованных сельскохозяйственных животных, но не менее 300 голов</a:t>
                      </a: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свыше 5 000 голов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</a:t>
                      </a:r>
                    </a:p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результате отравления более 2 000 голов застрахованных сельскохозяйственных животных</a:t>
                      </a:r>
                      <a:endParaRPr kumimoji="0" lang="ru-RU" sz="11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Семьи пчел</a:t>
                      </a: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 100 пчелосемей</a:t>
                      </a: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50 % от общего количества застрахованных </a:t>
                      </a:r>
                    </a:p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пчелосемей, но не менее 5 пчелосемей</a:t>
                      </a:r>
                      <a:endParaRPr kumimoji="0" lang="ru-RU" sz="11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свыше 100 пчелосемей</a:t>
                      </a:r>
                      <a:endParaRPr kumimoji="0" lang="ru-RU" sz="12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событие считается состоявшимся при условии утраты (гибели) в результате отравления более 50 застрахованных пчелосемей</a:t>
                      </a:r>
                      <a:endParaRPr kumimoji="0" lang="ru-RU" sz="110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6145" marR="1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87624" y="27059"/>
            <a:ext cx="7501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</a:rPr>
              <a:t>Критерии </a:t>
            </a:r>
            <a:r>
              <a:rPr lang="ru-RU" sz="2800" b="1" dirty="0" smtClean="0">
                <a:solidFill>
                  <a:srgbClr val="0070C0"/>
                </a:solidFill>
              </a:rPr>
              <a:t>массовости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отравлений </a:t>
            </a:r>
            <a:r>
              <a:rPr lang="ru-RU" sz="2800" b="1" dirty="0" smtClean="0">
                <a:solidFill>
                  <a:srgbClr val="0070C0"/>
                </a:solidFill>
              </a:rPr>
              <a:t>животных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2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839720" y="1046079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Критерий утраты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87698679"/>
              </p:ext>
            </p:extLst>
          </p:nvPr>
        </p:nvGraphicFramePr>
        <p:xfrm>
          <a:off x="251520" y="1412775"/>
          <a:ext cx="3600400" cy="316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52708831"/>
              </p:ext>
            </p:extLst>
          </p:nvPr>
        </p:nvGraphicFramePr>
        <p:xfrm>
          <a:off x="5148064" y="1398983"/>
          <a:ext cx="3672408" cy="309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Объект 1"/>
          <p:cNvSpPr txBox="1">
            <a:spLocks/>
          </p:cNvSpPr>
          <p:nvPr/>
        </p:nvSpPr>
        <p:spPr>
          <a:xfrm>
            <a:off x="467544" y="4609085"/>
            <a:ext cx="8229600" cy="1844251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1800" kern="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Страхованию подлежит только </a:t>
            </a:r>
            <a:r>
              <a:rPr lang="ru-RU" sz="1800" b="1" kern="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посевов </a:t>
            </a:r>
            <a:r>
              <a:rPr lang="ru-RU" sz="1800" kern="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 сумма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может быть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80%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страховой стоимости;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страхования заключается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течение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календарных дней после окончания сева с/х культур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sz="1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55576" y="334744"/>
            <a:ext cx="8064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Важно </a:t>
            </a:r>
            <a:r>
              <a:rPr lang="ru-RU" sz="2800" b="1" dirty="0" smtClean="0">
                <a:solidFill>
                  <a:srgbClr val="C00000"/>
                </a:solidFill>
              </a:rPr>
              <a:t>знать 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96752"/>
            <a:ext cx="7721986" cy="2262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Обязательные требования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B7B7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Реестр субъектов страхового дела (информация на сайте ЦБ РФ);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B7B7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Лицензия на осуществление сельскохозяйственного страхования;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B7B7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Уставный капитал;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B7B7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Объединение </a:t>
            </a:r>
            <a:r>
              <a:rPr kumimoji="0" lang="ru-RU" alt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агростраховщиков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912" y="3951054"/>
            <a:ext cx="8308032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Дополнительные критерии надежности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9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B7B7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Положительный рейтинг надежности (Эксперт РА, </a:t>
            </a:r>
            <a:r>
              <a: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S&amp;P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 </a:t>
            </a:r>
            <a:r>
              <a: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Moody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`</a:t>
            </a:r>
            <a:r>
              <a: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n-US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Fitch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);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B7B7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Развитая филиальная сеть;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B7B7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Наличие перестраховочной защиты.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B7B7">
                  <a:lumMod val="50000"/>
                </a:srgbClr>
              </a:buClr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87624" y="404664"/>
            <a:ext cx="745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Как выбрать СК?</a:t>
            </a:r>
          </a:p>
        </p:txBody>
      </p:sp>
    </p:spTree>
    <p:extLst>
      <p:ext uri="{BB962C8B-B14F-4D97-AF65-F5344CB8AC3E}">
        <p14:creationId xmlns:p14="http://schemas.microsoft.com/office/powerpoint/2010/main" val="16508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72570659"/>
              </p:ext>
            </p:extLst>
          </p:nvPr>
        </p:nvGraphicFramePr>
        <p:xfrm>
          <a:off x="179512" y="1628800"/>
          <a:ext cx="885698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8271" y="1052736"/>
            <a:ext cx="5728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1. Принять решение о страховании  </a:t>
            </a:r>
          </a:p>
        </p:txBody>
      </p:sp>
      <p:sp>
        <p:nvSpPr>
          <p:cNvPr id="9" name="Выгнутая вниз стрелка 8"/>
          <p:cNvSpPr/>
          <p:nvPr/>
        </p:nvSpPr>
        <p:spPr>
          <a:xfrm rot="15997187">
            <a:off x="7291571" y="2196873"/>
            <a:ext cx="576064" cy="288032"/>
          </a:xfrm>
          <a:prstGeom prst="curvedUpArrow">
            <a:avLst/>
          </a:prstGeom>
          <a:solidFill>
            <a:srgbClr val="72A376">
              <a:lumMod val="60000"/>
              <a:lumOff val="40000"/>
            </a:srgbClr>
          </a:solidFill>
          <a:ln w="15875" cap="flat" cmpd="sng" algn="ctr">
            <a:solidFill>
              <a:srgbClr val="72A37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73556" y="385500"/>
            <a:ext cx="7515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Как заключить договор страхования?</a:t>
            </a:r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467544" y="5877272"/>
            <a:ext cx="8229600" cy="576064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just">
              <a:buNone/>
            </a:pPr>
            <a:endParaRPr lang="ru-RU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951021"/>
            <a:ext cx="8308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При заключении договора СХТП выбирает размер страховой</a:t>
            </a:r>
            <a:r>
              <a:rPr kumimoji="0" lang="ru-RU" altLang="ru-RU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суммы и франшизу.</a:t>
            </a: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85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05278"/>
              </p:ext>
            </p:extLst>
          </p:nvPr>
        </p:nvGraphicFramePr>
        <p:xfrm>
          <a:off x="251520" y="1319952"/>
          <a:ext cx="8568953" cy="4557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6912769"/>
              </a:tblGrid>
              <a:tr h="734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сумма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страховой стоимости </a:t>
                      </a:r>
                      <a:endParaRPr lang="ru-RU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734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субсидирования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5,2%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9,4%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зависимости от </a:t>
                      </a: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субъекта РФ и вида </a:t>
                      </a: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сельскохозяйственной </a:t>
                      </a: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культуры (</a:t>
                      </a:r>
                      <a:r>
                        <a:rPr lang="ru-RU" sz="15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5,2%*</a:t>
                      </a: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734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Безусловная франшиза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страховой суммы</a:t>
                      </a:r>
                      <a:endParaRPr lang="ru-RU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734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Страховое возмещение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ru-RU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страховой стоимости</a:t>
                      </a:r>
                      <a:endParaRPr lang="ru-RU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1618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Преимущества программы</a:t>
                      </a:r>
                      <a:endParaRPr lang="ru-RU" sz="1500" baseline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позволяет сохранить планируемую прибыль предприятия от реализации продукции растениеводства;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в полной мере защищает бизнес от возможных убытков</a:t>
                      </a: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осуществляется страхование всех видов сельскохозяйственных культур.</a:t>
                      </a:r>
                    </a:p>
                  </a:txBody>
                  <a:tcPr marL="16278" marR="16278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55576" y="404664"/>
            <a:ext cx="7933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Программа страхования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«Полис оптимальный»</a:t>
            </a:r>
            <a:endParaRPr lang="ru-RU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8586" y="6093296"/>
            <a:ext cx="38098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* Краснодарский край,  зерновые культуры </a:t>
            </a:r>
            <a:endParaRPr lang="ru-RU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14321"/>
              </p:ext>
            </p:extLst>
          </p:nvPr>
        </p:nvGraphicFramePr>
        <p:xfrm>
          <a:off x="251520" y="1225239"/>
          <a:ext cx="8676580" cy="3931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6948388"/>
              </a:tblGrid>
              <a:tr h="63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сумма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95 %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страховой стоимости </a:t>
                      </a:r>
                      <a:endParaRPr lang="ru-RU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63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Ставка субсидирования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3,2%, </a:t>
                      </a:r>
                      <a:r>
                        <a:rPr lang="ru-RU" sz="180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5,4%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зависимости от субъекта РФ и вида сельскохозяйственной культуры (</a:t>
                      </a:r>
                      <a:r>
                        <a:rPr lang="ru-RU" sz="15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3,2%*</a:t>
                      </a: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500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63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Безусловная франшиза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страховой суммы</a:t>
                      </a:r>
                      <a:endParaRPr lang="ru-RU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633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Страховое возмещение</a:t>
                      </a:r>
                      <a:endParaRPr lang="ru-RU" sz="15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</a:t>
                      </a:r>
                      <a:r>
                        <a:rPr lang="ru-RU" sz="18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8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страховой стоимости</a:t>
                      </a:r>
                      <a:endParaRPr lang="ru-RU" sz="18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</a:tr>
              <a:tr h="1396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Преимущества программы</a:t>
                      </a:r>
                      <a:endParaRPr lang="ru-RU" sz="1500" baseline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6278" marR="1627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осуществляется страхование всех видов сельскохозяйственных культур;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позволяет возместить сельхозтоваропроизводителю расходы предприятия на производство и реализацию продукции растениеводства.</a:t>
                      </a:r>
                    </a:p>
                  </a:txBody>
                  <a:tcPr marL="16278" marR="16278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30516" y="404664"/>
            <a:ext cx="8005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Arial" charset="0"/>
                <a:cs typeface="Arial" charset="0"/>
              </a:rPr>
              <a:t>Программа страхования </a:t>
            </a:r>
            <a:r>
              <a:rPr 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«Полис Рациональный»</a:t>
            </a:r>
            <a:endParaRPr lang="ru-RU" sz="2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8586" y="6093296"/>
            <a:ext cx="38098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* Краснодарский край,  зерновые культуры </a:t>
            </a:r>
            <a:endParaRPr lang="ru-RU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_НСА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23294</TotalTime>
  <Words>3784</Words>
  <Application>Microsoft Office PowerPoint</Application>
  <PresentationFormat>Экран (4:3)</PresentationFormat>
  <Paragraphs>821</Paragraphs>
  <Slides>41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Тема_НСА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Актуальные вопросы по страхованию урожая </vt:lpstr>
      <vt:lpstr>Актуальные вопросы по страхованию урожая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Актуальные вопросы по страхованию животных</vt:lpstr>
      <vt:lpstr>Актуальные вопросы по страхованию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FAGPS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Горбачева</dc:creator>
  <cp:lastModifiedBy>Борануков Мухарбий Хазраилевич</cp:lastModifiedBy>
  <cp:revision>1577</cp:revision>
  <cp:lastPrinted>2014-10-07T10:42:53Z</cp:lastPrinted>
  <dcterms:created xsi:type="dcterms:W3CDTF">2009-08-25T12:24:10Z</dcterms:created>
  <dcterms:modified xsi:type="dcterms:W3CDTF">2014-10-08T06:22:34Z</dcterms:modified>
</cp:coreProperties>
</file>